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9"/>
  </p:notesMasterIdLst>
  <p:sldIdLst>
    <p:sldId id="256" r:id="rId2"/>
    <p:sldId id="257" r:id="rId3"/>
    <p:sldId id="267" r:id="rId4"/>
    <p:sldId id="258" r:id="rId5"/>
    <p:sldId id="259" r:id="rId6"/>
    <p:sldId id="270" r:id="rId7"/>
    <p:sldId id="261" r:id="rId8"/>
    <p:sldId id="266" r:id="rId9"/>
    <p:sldId id="262" r:id="rId10"/>
    <p:sldId id="263" r:id="rId11"/>
    <p:sldId id="264" r:id="rId12"/>
    <p:sldId id="265" r:id="rId13"/>
    <p:sldId id="268" r:id="rId14"/>
    <p:sldId id="271" r:id="rId15"/>
    <p:sldId id="269" r:id="rId16"/>
    <p:sldId id="272" r:id="rId17"/>
    <p:sldId id="260"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70769" autoAdjust="0"/>
  </p:normalViewPr>
  <p:slideViewPr>
    <p:cSldViewPr>
      <p:cViewPr varScale="1">
        <p:scale>
          <a:sx n="65" d="100"/>
          <a:sy n="65" d="100"/>
        </p:scale>
        <p:origin x="1722"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328199C-64CE-4363-9D94-BFB1D73B5578}" type="datetimeFigureOut">
              <a:rPr lang="en-US" smtClean="0"/>
              <a:t>11/12/2020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7588B3-E8C3-4E5A-AF61-A627FAFFE8DB}" type="slidenum">
              <a:rPr lang="en-US" smtClean="0"/>
              <a:t>‹#›</a:t>
            </a:fld>
            <a:endParaRPr lang="en-US"/>
          </a:p>
        </p:txBody>
      </p:sp>
    </p:spTree>
    <p:extLst>
      <p:ext uri="{BB962C8B-B14F-4D97-AF65-F5344CB8AC3E}">
        <p14:creationId xmlns:p14="http://schemas.microsoft.com/office/powerpoint/2010/main" val="584230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5"/>
          </p:nvPr>
        </p:nvSpPr>
        <p:spPr/>
        <p:txBody>
          <a:bodyPr/>
          <a:lstStyle/>
          <a:p>
            <a:fld id="{EB7588B3-E8C3-4E5A-AF61-A627FAFFE8DB}" type="slidenum">
              <a:rPr lang="en-US" smtClean="0"/>
              <a:t>1</a:t>
            </a:fld>
            <a:endParaRPr lang="en-US"/>
          </a:p>
        </p:txBody>
      </p:sp>
    </p:spTree>
    <p:extLst>
      <p:ext uri="{BB962C8B-B14F-4D97-AF65-F5344CB8AC3E}">
        <p14:creationId xmlns:p14="http://schemas.microsoft.com/office/powerpoint/2010/main" val="25816515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r>
              <a:rPr lang="en-US" dirty="0"/>
              <a:t>According to Institute of Medicine (IOM), </a:t>
            </a:r>
            <a:r>
              <a:rPr lang="en-US" sz="1200" kern="1200" dirty="0">
                <a:solidFill>
                  <a:schemeClr val="tx1"/>
                </a:solidFill>
                <a:latin typeface="+mn-lt"/>
                <a:ea typeface="+mn-ea"/>
                <a:cs typeface="+mn-cs"/>
              </a:rPr>
              <a:t>quality in health care is a direct</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correlation between the level of improved </a:t>
            </a:r>
          </a:p>
          <a:p>
            <a:r>
              <a:rPr lang="en-US" sz="1200" kern="1200" dirty="0">
                <a:solidFill>
                  <a:schemeClr val="tx1"/>
                </a:solidFill>
                <a:latin typeface="+mn-lt"/>
                <a:ea typeface="+mn-ea"/>
                <a:cs typeface="+mn-cs"/>
              </a:rPr>
              <a:t>health services and the desired health outcomes of individuals and populations (The Institute of Medicine of the National Academics).</a:t>
            </a:r>
          </a:p>
          <a:p>
            <a:pPr algn="l">
              <a:buFont typeface="Arial" pitchFamily="34" charset="0"/>
              <a:buChar char="•"/>
            </a:pPr>
            <a:r>
              <a:rPr lang="en-US" sz="1200" kern="1200" dirty="0">
                <a:solidFill>
                  <a:schemeClr val="tx1"/>
                </a:solidFill>
                <a:latin typeface="+mn-lt"/>
                <a:ea typeface="+mn-ea"/>
                <a:cs typeface="+mn-cs"/>
              </a:rPr>
              <a:t>Quality of healthcare is directly linked to a</a:t>
            </a:r>
            <a:r>
              <a:rPr lang="en-US" sz="1200" kern="1200" baseline="0" dirty="0">
                <a:solidFill>
                  <a:schemeClr val="tx1"/>
                </a:solidFill>
                <a:latin typeface="+mn-lt"/>
                <a:ea typeface="+mn-ea"/>
                <a:cs typeface="+mn-cs"/>
              </a:rPr>
              <a:t> health facility</a:t>
            </a:r>
            <a:r>
              <a:rPr lang="en-US" sz="1200" kern="1200" dirty="0">
                <a:solidFill>
                  <a:schemeClr val="tx1"/>
                </a:solidFill>
                <a:latin typeface="+mn-lt"/>
                <a:ea typeface="+mn-ea"/>
                <a:cs typeface="+mn-cs"/>
              </a:rPr>
              <a:t>’s service delivery approach or</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underlying systems of care. </a:t>
            </a:r>
          </a:p>
          <a:p>
            <a:pPr>
              <a:buFont typeface="Arial" pitchFamily="34" charset="0"/>
              <a:buChar char="•"/>
            </a:pPr>
            <a:r>
              <a:rPr lang="en-US" sz="1200" kern="1200" dirty="0">
                <a:solidFill>
                  <a:schemeClr val="tx1"/>
                </a:solidFill>
                <a:latin typeface="+mn-lt"/>
                <a:ea typeface="+mn-ea"/>
                <a:cs typeface="+mn-cs"/>
              </a:rPr>
              <a:t>To achieve a different level of performance (i.e., results) and improve quality, an organization’s </a:t>
            </a:r>
          </a:p>
          <a:p>
            <a:r>
              <a:rPr lang="en-US" sz="1200" kern="1200" dirty="0">
                <a:solidFill>
                  <a:schemeClr val="tx1"/>
                </a:solidFill>
                <a:latin typeface="+mn-lt"/>
                <a:ea typeface="+mn-ea"/>
                <a:cs typeface="+mn-cs"/>
              </a:rPr>
              <a:t>current system</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needs to change.</a:t>
            </a:r>
          </a:p>
          <a:p>
            <a:endParaRPr lang="en-US" sz="1200" kern="1200" dirty="0">
              <a:solidFill>
                <a:schemeClr val="tx1"/>
              </a:solidFill>
              <a:latin typeface="+mn-lt"/>
              <a:ea typeface="+mn-ea"/>
              <a:cs typeface="+mn-cs"/>
            </a:endParaRPr>
          </a:p>
          <a:p>
            <a:pPr marL="171450" indent="-171450">
              <a:buFont typeface="Arial" panose="020B0604020202020204" pitchFamily="34" charset="0"/>
              <a:buChar char="•"/>
            </a:pPr>
            <a:r>
              <a:rPr lang="en-GB" dirty="0"/>
              <a:t>Hypothetical patient: Jean</a:t>
            </a:r>
          </a:p>
          <a:p>
            <a:pPr marL="171450" indent="-171450">
              <a:buFont typeface="Arial" panose="020B0604020202020204" pitchFamily="34" charset="0"/>
              <a:buChar char="•"/>
            </a:pPr>
            <a:r>
              <a:rPr lang="en-GB" dirty="0"/>
              <a:t>Disease/condition: Chest pain</a:t>
            </a:r>
          </a:p>
          <a:p>
            <a:pPr marL="171450" indent="-171450">
              <a:buFont typeface="Arial" panose="020B0604020202020204" pitchFamily="34" charset="0"/>
              <a:buChar char="•"/>
            </a:pPr>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EB7588B3-E8C3-4E5A-AF61-A627FAFFE8DB}" type="slidenum">
              <a:rPr lang="en-US" smtClean="0"/>
              <a:t>2</a:t>
            </a:fld>
            <a:endParaRPr lang="en-US"/>
          </a:p>
        </p:txBody>
      </p:sp>
    </p:spTree>
    <p:extLst>
      <p:ext uri="{BB962C8B-B14F-4D97-AF65-F5344CB8AC3E}">
        <p14:creationId xmlns:p14="http://schemas.microsoft.com/office/powerpoint/2010/main" val="5048300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a:t>IOM emphasizes on six important aims of quality improvement in health care (Leslie &amp; Ann, 2012)</a:t>
            </a:r>
          </a:p>
          <a:p>
            <a:pPr marL="628650" lvl="1" indent="-171450">
              <a:buFont typeface="Arial" panose="020B0604020202020204" pitchFamily="34" charset="0"/>
              <a:buChar char="•"/>
            </a:pPr>
            <a:r>
              <a:rPr lang="en-GB" dirty="0"/>
              <a:t>Safe: involves avoiding harm to patients at all cost</a:t>
            </a:r>
          </a:p>
          <a:p>
            <a:pPr marL="628650" lvl="1" indent="-171450">
              <a:buFont typeface="Arial" panose="020B0604020202020204" pitchFamily="34" charset="0"/>
              <a:buChar char="•"/>
            </a:pPr>
            <a:r>
              <a:rPr lang="en-GB" dirty="0"/>
              <a:t>Patient-</a:t>
            </a:r>
            <a:r>
              <a:rPr lang="en-GB" dirty="0" err="1"/>
              <a:t>centered</a:t>
            </a:r>
            <a:r>
              <a:rPr lang="en-GB" dirty="0"/>
              <a:t>: ensure provision of care in a respectful way to patients, and responds to patient preferences, values and needs</a:t>
            </a:r>
          </a:p>
          <a:p>
            <a:pPr marL="628650" lvl="1" indent="-171450">
              <a:buFont typeface="Arial" panose="020B0604020202020204" pitchFamily="34" charset="0"/>
              <a:buChar char="•"/>
            </a:pPr>
            <a:r>
              <a:rPr lang="en-GB" dirty="0"/>
              <a:t>Effective: avoid underuse or misuse of services by providing services based on scientific knowledge of who could benefit and avoid providing the same to those not likely to benefit</a:t>
            </a:r>
          </a:p>
          <a:p>
            <a:pPr marL="628650" lvl="1" indent="-171450">
              <a:buFont typeface="Arial" panose="020B0604020202020204" pitchFamily="34" charset="0"/>
              <a:buChar char="•"/>
            </a:pPr>
            <a:r>
              <a:rPr lang="en-GB" dirty="0"/>
              <a:t>Efficient: avoid waste of ideas, energy, supplies and equipment</a:t>
            </a:r>
          </a:p>
          <a:p>
            <a:pPr marL="628650" lvl="1" indent="-171450">
              <a:buFont typeface="Arial" panose="020B0604020202020204" pitchFamily="34" charset="0"/>
              <a:buChar char="•"/>
            </a:pPr>
            <a:r>
              <a:rPr lang="en-GB" dirty="0"/>
              <a:t>Timely: reduce waits and harmful delays for patients and those who give care</a:t>
            </a:r>
          </a:p>
          <a:p>
            <a:pPr marL="628650" lvl="1" indent="-171450">
              <a:buFont typeface="Arial" panose="020B0604020202020204" pitchFamily="34" charset="0"/>
              <a:buChar char="•"/>
            </a:pPr>
            <a:r>
              <a:rPr lang="en-GB" dirty="0"/>
              <a:t>Equitable: provide services that do not vary based on gender, ethnicity, geographic location or socioeconomic status</a:t>
            </a:r>
          </a:p>
          <a:p>
            <a:pPr marL="628650" lvl="1" indent="-171450">
              <a:buFont typeface="Arial" panose="020B0604020202020204" pitchFamily="34" charset="0"/>
              <a:buChar char="•"/>
            </a:pPr>
            <a:endParaRPr lang="en-GB" dirty="0"/>
          </a:p>
        </p:txBody>
      </p:sp>
      <p:sp>
        <p:nvSpPr>
          <p:cNvPr id="4" name="Slide Number Placeholder 3"/>
          <p:cNvSpPr>
            <a:spLocks noGrp="1"/>
          </p:cNvSpPr>
          <p:nvPr>
            <p:ph type="sldNum" sz="quarter" idx="5"/>
          </p:nvPr>
        </p:nvSpPr>
        <p:spPr/>
        <p:txBody>
          <a:bodyPr/>
          <a:lstStyle/>
          <a:p>
            <a:fld id="{EB7588B3-E8C3-4E5A-AF61-A627FAFFE8DB}" type="slidenum">
              <a:rPr lang="en-US" smtClean="0"/>
              <a:t>3</a:t>
            </a:fld>
            <a:endParaRPr lang="en-US"/>
          </a:p>
        </p:txBody>
      </p:sp>
    </p:spTree>
    <p:extLst>
      <p:ext uri="{BB962C8B-B14F-4D97-AF65-F5344CB8AC3E}">
        <p14:creationId xmlns:p14="http://schemas.microsoft.com/office/powerpoint/2010/main" val="30106901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r>
              <a:rPr lang="en-US" dirty="0"/>
              <a:t>  </a:t>
            </a:r>
            <a:r>
              <a:rPr lang="en-US" sz="1200" kern="1200" dirty="0">
                <a:solidFill>
                  <a:schemeClr val="tx1"/>
                </a:solidFill>
                <a:latin typeface="+mn-lt"/>
                <a:ea typeface="+mn-ea"/>
                <a:cs typeface="+mn-cs"/>
              </a:rPr>
              <a:t>A Quality Improvement</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program typically consists of all</a:t>
            </a:r>
            <a:r>
              <a:rPr lang="en-US" sz="1200" kern="1200" baseline="0" dirty="0">
                <a:solidFill>
                  <a:schemeClr val="tx1"/>
                </a:solidFill>
                <a:latin typeface="+mn-lt"/>
                <a:ea typeface="+mn-ea"/>
                <a:cs typeface="+mn-cs"/>
              </a:rPr>
              <a:t> quality improvement</a:t>
            </a:r>
            <a:r>
              <a:rPr lang="en-US" sz="1200" kern="1200" dirty="0">
                <a:solidFill>
                  <a:schemeClr val="tx1"/>
                </a:solidFill>
                <a:latin typeface="+mn-lt"/>
                <a:ea typeface="+mn-ea"/>
                <a:cs typeface="+mn-cs"/>
              </a:rPr>
              <a:t> activities within an organization.</a:t>
            </a:r>
          </a:p>
          <a:p>
            <a:pPr>
              <a:buFont typeface="Arial" pitchFamily="34" charset="0"/>
              <a:buChar char="•"/>
            </a:pPr>
            <a:r>
              <a:rPr lang="en-US" sz="1200" kern="1200" dirty="0">
                <a:solidFill>
                  <a:schemeClr val="tx1"/>
                </a:solidFill>
                <a:latin typeface="+mn-lt"/>
                <a:ea typeface="+mn-ea"/>
                <a:cs typeface="+mn-cs"/>
              </a:rPr>
              <a:t>  A</a:t>
            </a:r>
            <a:r>
              <a:rPr lang="en-US" sz="1200" kern="1200" baseline="0" dirty="0">
                <a:solidFill>
                  <a:schemeClr val="tx1"/>
                </a:solidFill>
                <a:latin typeface="+mn-lt"/>
                <a:ea typeface="+mn-ea"/>
                <a:cs typeface="+mn-cs"/>
              </a:rPr>
              <a:t> quality improvement programs results in significant benefits for a healthcare facility. They include:</a:t>
            </a:r>
          </a:p>
          <a:p>
            <a:pPr lvl="1">
              <a:buFont typeface="Arial" pitchFamily="34" charset="0"/>
              <a:buChar char="•"/>
            </a:pP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Improved patient health outcomes that</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include both process outcomes (such</a:t>
            </a:r>
            <a:r>
              <a:rPr lang="en-US" sz="1200" kern="1200" baseline="0" dirty="0">
                <a:solidFill>
                  <a:schemeClr val="tx1"/>
                </a:solidFill>
                <a:latin typeface="+mn-lt"/>
                <a:ea typeface="+mn-ea"/>
                <a:cs typeface="+mn-cs"/>
              </a:rPr>
              <a:t> as</a:t>
            </a:r>
            <a:r>
              <a:rPr lang="en-US" sz="1200" kern="1200" dirty="0">
                <a:solidFill>
                  <a:schemeClr val="tx1"/>
                </a:solidFill>
                <a:latin typeface="+mn-lt"/>
                <a:ea typeface="+mn-ea"/>
                <a:cs typeface="+mn-cs"/>
              </a:rPr>
              <a:t>, providing</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recommended screenings) and health outcomes (such</a:t>
            </a:r>
            <a:r>
              <a:rPr lang="en-US" sz="1200" kern="1200" baseline="0" dirty="0">
                <a:solidFill>
                  <a:schemeClr val="tx1"/>
                </a:solidFill>
                <a:latin typeface="+mn-lt"/>
                <a:ea typeface="+mn-ea"/>
                <a:cs typeface="+mn-cs"/>
              </a:rPr>
              <a:t> as</a:t>
            </a:r>
            <a:r>
              <a:rPr lang="en-US" sz="1200" kern="1200" dirty="0">
                <a:solidFill>
                  <a:schemeClr val="tx1"/>
                </a:solidFill>
                <a:latin typeface="+mn-lt"/>
                <a:ea typeface="+mn-ea"/>
                <a:cs typeface="+mn-cs"/>
              </a:rPr>
              <a:t>, decreased morbidity and mortality). </a:t>
            </a:r>
          </a:p>
          <a:p>
            <a:pPr lvl="1">
              <a:buFont typeface="Arial" pitchFamily="34" charset="0"/>
              <a:buChar char="•"/>
            </a:pPr>
            <a:r>
              <a:rPr lang="en-US" dirty="0"/>
              <a:t>  Improved efficiency of managerial and clinical processes.</a:t>
            </a:r>
          </a:p>
          <a:p>
            <a:pPr lvl="1">
              <a:buFont typeface="Arial" pitchFamily="34" charset="0"/>
              <a:buChar char="•"/>
            </a:pPr>
            <a:r>
              <a:rPr lang="en-US" dirty="0"/>
              <a:t> </a:t>
            </a:r>
            <a:r>
              <a:rPr lang="en-US" baseline="0" dirty="0"/>
              <a:t> I</a:t>
            </a:r>
            <a:r>
              <a:rPr lang="en-US" dirty="0"/>
              <a:t>mproved efficiency</a:t>
            </a:r>
            <a:r>
              <a:rPr lang="en-US" baseline="0" dirty="0"/>
              <a:t> of staff</a:t>
            </a:r>
            <a:endParaRPr lang="en-US" dirty="0"/>
          </a:p>
          <a:p>
            <a:pPr lvl="1">
              <a:buFont typeface="Arial" pitchFamily="34" charset="0"/>
              <a:buChar char="•"/>
            </a:pPr>
            <a:r>
              <a:rPr lang="en-US" sz="1200" kern="1200" dirty="0">
                <a:solidFill>
                  <a:schemeClr val="tx1"/>
                </a:solidFill>
                <a:latin typeface="+mn-lt"/>
                <a:ea typeface="+mn-ea"/>
                <a:cs typeface="+mn-cs"/>
              </a:rPr>
              <a:t>  </a:t>
            </a:r>
            <a:r>
              <a:rPr lang="en-US" sz="1200" kern="1200">
                <a:solidFill>
                  <a:schemeClr val="tx1"/>
                </a:solidFill>
                <a:latin typeface="+mn-lt"/>
                <a:ea typeface="+mn-ea"/>
                <a:cs typeface="+mn-cs"/>
              </a:rPr>
              <a:t>Reduced wastes/costs </a:t>
            </a:r>
            <a:r>
              <a:rPr lang="en-US" sz="1200" kern="1200" dirty="0">
                <a:solidFill>
                  <a:schemeClr val="tx1"/>
                </a:solidFill>
                <a:latin typeface="+mn-lt"/>
                <a:ea typeface="+mn-ea"/>
                <a:cs typeface="+mn-cs"/>
              </a:rPr>
              <a:t>associated with process failures, errors, and poor outcomes. </a:t>
            </a:r>
          </a:p>
          <a:p>
            <a:pPr lvl="1">
              <a:buFont typeface="Arial" pitchFamily="34" charset="0"/>
              <a:buChar char="•"/>
            </a:pPr>
            <a:endParaRPr lang="en-US" sz="1200" kern="1200" dirty="0">
              <a:solidFill>
                <a:schemeClr val="tx1"/>
              </a:solidFill>
              <a:latin typeface="+mn-lt"/>
              <a:ea typeface="+mn-ea"/>
              <a:cs typeface="+mn-cs"/>
            </a:endParaRPr>
          </a:p>
          <a:p>
            <a:pPr>
              <a:buFont typeface="Arial" pitchFamily="34" charset="0"/>
              <a:buChar char="•"/>
            </a:pPr>
            <a:endParaRPr lang="en-US" sz="1200" kern="1200" dirty="0">
              <a:solidFill>
                <a:schemeClr val="tx1"/>
              </a:solidFill>
              <a:latin typeface="+mn-lt"/>
              <a:ea typeface="+mn-ea"/>
              <a:cs typeface="+mn-cs"/>
            </a:endParaRPr>
          </a:p>
          <a:p>
            <a:pPr>
              <a:buFont typeface="Arial" pitchFamily="34" charset="0"/>
              <a:buChar char="•"/>
            </a:pPr>
            <a:endParaRPr lang="en-US" dirty="0"/>
          </a:p>
        </p:txBody>
      </p:sp>
      <p:sp>
        <p:nvSpPr>
          <p:cNvPr id="4" name="Slide Number Placeholder 3"/>
          <p:cNvSpPr>
            <a:spLocks noGrp="1"/>
          </p:cNvSpPr>
          <p:nvPr>
            <p:ph type="sldNum" sz="quarter" idx="10"/>
          </p:nvPr>
        </p:nvSpPr>
        <p:spPr/>
        <p:txBody>
          <a:bodyPr/>
          <a:lstStyle/>
          <a:p>
            <a:fld id="{EB7588B3-E8C3-4E5A-AF61-A627FAFFE8DB}" type="slidenum">
              <a:rPr lang="en-US" smtClean="0"/>
              <a:t>4</a:t>
            </a:fld>
            <a:endParaRPr lang="en-US"/>
          </a:p>
        </p:txBody>
      </p:sp>
    </p:spTree>
    <p:extLst>
      <p:ext uri="{BB962C8B-B14F-4D97-AF65-F5344CB8AC3E}">
        <p14:creationId xmlns:p14="http://schemas.microsoft.com/office/powerpoint/2010/main" val="15554470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a:t>Access to healthcare is fundamental in quality improvement of healthcare services.</a:t>
            </a:r>
          </a:p>
          <a:p>
            <a:pPr marL="171450" indent="-171450">
              <a:buFont typeface="Arial" panose="020B0604020202020204" pitchFamily="34" charset="0"/>
              <a:buChar char="•"/>
            </a:pPr>
            <a:r>
              <a:rPr lang="en-GB" dirty="0"/>
              <a:t>Access refers to how easy it is for a patient to get medical care when needed.</a:t>
            </a:r>
          </a:p>
          <a:p>
            <a:pPr marL="171450" indent="-171450">
              <a:buFont typeface="Arial" panose="020B0604020202020204" pitchFamily="34" charset="0"/>
              <a:buChar char="•"/>
            </a:pPr>
            <a:r>
              <a:rPr lang="en-GB" dirty="0"/>
              <a:t>Improving access to healthcare involves, to some extent, lowering the thresholds to accessing care by health professionals or healthcare facilities (Lacy, et al, 2004).</a:t>
            </a:r>
          </a:p>
          <a:p>
            <a:pPr marL="171450" indent="-171450">
              <a:buFont typeface="Arial" panose="020B0604020202020204" pitchFamily="34" charset="0"/>
              <a:buChar char="•"/>
            </a:pPr>
            <a:r>
              <a:rPr lang="en-GB" dirty="0"/>
              <a:t>Improved access means better continuity and better outcomes for both the patients and the healthcare facility/professionals.</a:t>
            </a:r>
          </a:p>
          <a:p>
            <a:pPr marL="171450" indent="-171450">
              <a:buFont typeface="Arial" panose="020B0604020202020204" pitchFamily="34" charset="0"/>
              <a:buChar char="•"/>
            </a:pPr>
            <a:endParaRPr lang="en-GB" dirty="0"/>
          </a:p>
          <a:p>
            <a:pPr marL="0" indent="0">
              <a:buFont typeface="Arial" panose="020B0604020202020204" pitchFamily="34" charset="0"/>
              <a:buNone/>
            </a:pPr>
            <a:r>
              <a:rPr lang="en-GB" dirty="0"/>
              <a:t>	Hypothetical scenario:</a:t>
            </a:r>
          </a:p>
          <a:p>
            <a:pPr marL="171450" indent="-171450">
              <a:buFont typeface="Arial" panose="020B0604020202020204" pitchFamily="34" charset="0"/>
              <a:buChar char="•"/>
            </a:pPr>
            <a:r>
              <a:rPr lang="en-GB" dirty="0"/>
              <a:t>Jean comes to the hospital and explains his condition. The employee at the reception engages Jean to get details of even his family and medical history. </a:t>
            </a:r>
          </a:p>
          <a:p>
            <a:pPr marL="171450" indent="-171450">
              <a:buFont typeface="Arial" panose="020B0604020202020204" pitchFamily="34" charset="0"/>
              <a:buChar char="•"/>
            </a:pPr>
            <a:r>
              <a:rPr lang="en-GB" dirty="0"/>
              <a:t>The receptionist directs Jean to the accounts office for payment, where the staff gives information of all the possible payment options</a:t>
            </a:r>
          </a:p>
          <a:p>
            <a:pPr marL="171450" indent="-171450">
              <a:buFont typeface="Arial" panose="020B0604020202020204" pitchFamily="34" charset="0"/>
              <a:buChar char="•"/>
            </a:pPr>
            <a:r>
              <a:rPr lang="en-GB" dirty="0"/>
              <a:t>After treatment, Jean is advised to make follow-ups during our field visits/mobile clinics which we recently started</a:t>
            </a:r>
          </a:p>
        </p:txBody>
      </p:sp>
      <p:sp>
        <p:nvSpPr>
          <p:cNvPr id="4" name="Slide Number Placeholder 3"/>
          <p:cNvSpPr>
            <a:spLocks noGrp="1"/>
          </p:cNvSpPr>
          <p:nvPr>
            <p:ph type="sldNum" sz="quarter" idx="5"/>
          </p:nvPr>
        </p:nvSpPr>
        <p:spPr/>
        <p:txBody>
          <a:bodyPr/>
          <a:lstStyle/>
          <a:p>
            <a:fld id="{EB7588B3-E8C3-4E5A-AF61-A627FAFFE8DB}" type="slidenum">
              <a:rPr lang="en-US" smtClean="0"/>
              <a:t>5</a:t>
            </a:fld>
            <a:endParaRPr lang="en-US"/>
          </a:p>
        </p:txBody>
      </p:sp>
    </p:spTree>
    <p:extLst>
      <p:ext uri="{BB962C8B-B14F-4D97-AF65-F5344CB8AC3E}">
        <p14:creationId xmlns:p14="http://schemas.microsoft.com/office/powerpoint/2010/main" val="18936145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Hypothetical scenario:</a:t>
            </a:r>
          </a:p>
          <a:p>
            <a:pPr marL="171450" indent="-171450">
              <a:buFont typeface="Arial" panose="020B0604020202020204" pitchFamily="34" charset="0"/>
              <a:buChar char="•"/>
            </a:pPr>
            <a:r>
              <a:rPr lang="en-GB" dirty="0"/>
              <a:t>Jean is able to also make follow-ups from home through telehealth system</a:t>
            </a:r>
          </a:p>
        </p:txBody>
      </p:sp>
      <p:sp>
        <p:nvSpPr>
          <p:cNvPr id="4" name="Slide Number Placeholder 3"/>
          <p:cNvSpPr>
            <a:spLocks noGrp="1"/>
          </p:cNvSpPr>
          <p:nvPr>
            <p:ph type="sldNum" sz="quarter" idx="5"/>
          </p:nvPr>
        </p:nvSpPr>
        <p:spPr/>
        <p:txBody>
          <a:bodyPr/>
          <a:lstStyle/>
          <a:p>
            <a:fld id="{EB7588B3-E8C3-4E5A-AF61-A627FAFFE8DB}" type="slidenum">
              <a:rPr lang="en-US" smtClean="0"/>
              <a:t>6</a:t>
            </a:fld>
            <a:endParaRPr lang="en-US"/>
          </a:p>
        </p:txBody>
      </p:sp>
    </p:spTree>
    <p:extLst>
      <p:ext uri="{BB962C8B-B14F-4D97-AF65-F5344CB8AC3E}">
        <p14:creationId xmlns:p14="http://schemas.microsoft.com/office/powerpoint/2010/main" val="12923541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a:t>According to research, structure is related to staff support and active involvement in projects.</a:t>
            </a:r>
          </a:p>
          <a:p>
            <a:pPr marL="171450" indent="-171450">
              <a:buFont typeface="Arial" panose="020B0604020202020204" pitchFamily="34" charset="0"/>
              <a:buChar char="•"/>
            </a:pPr>
            <a:r>
              <a:rPr lang="en-GB" dirty="0"/>
              <a:t>It is also important to maintain a current quality manual with documented routines and responsibilities of staff, with highly available administrative support .</a:t>
            </a:r>
          </a:p>
          <a:p>
            <a:pPr marL="171450" indent="-171450">
              <a:buFont typeface="Arial" panose="020B0604020202020204" pitchFamily="34" charset="0"/>
              <a:buChar char="•"/>
            </a:pPr>
            <a:r>
              <a:rPr lang="en-US" dirty="0"/>
              <a:t>Studies show that clinical guidelines, based on evidence rather than opinion, have the potential to promote interventions of proved benefit and discourage ineffective practices (</a:t>
            </a:r>
            <a:r>
              <a:rPr lang="en-US" dirty="0" err="1"/>
              <a:t>Leape</a:t>
            </a:r>
            <a:r>
              <a:rPr lang="en-US" dirty="0"/>
              <a:t>, 2002). </a:t>
            </a:r>
            <a:endParaRPr lang="en-GB" dirty="0"/>
          </a:p>
          <a:p>
            <a:pPr marL="0" indent="0">
              <a:buFont typeface="Arial" panose="020B0604020202020204" pitchFamily="34" charset="0"/>
              <a:buNone/>
            </a:pPr>
            <a:r>
              <a:rPr lang="en-GB" dirty="0"/>
              <a:t>	</a:t>
            </a:r>
          </a:p>
          <a:p>
            <a:pPr marL="0" indent="0">
              <a:buFont typeface="Arial" panose="020B0604020202020204" pitchFamily="34" charset="0"/>
              <a:buNone/>
            </a:pPr>
            <a:r>
              <a:rPr lang="en-GB" dirty="0"/>
              <a:t>	Hypothetical scenario:</a:t>
            </a:r>
          </a:p>
          <a:p>
            <a:pPr marL="171450" indent="-171450">
              <a:buFont typeface="Arial" panose="020B0604020202020204" pitchFamily="34" charset="0"/>
              <a:buChar char="•"/>
            </a:pPr>
            <a:r>
              <a:rPr lang="en-GB" dirty="0"/>
              <a:t>Jean experienced no delays as we have enough staff to attend to patients</a:t>
            </a:r>
          </a:p>
          <a:p>
            <a:pPr marL="171450" indent="-171450">
              <a:buFont typeface="Arial" panose="020B0604020202020204" pitchFamily="34" charset="0"/>
              <a:buChar char="•"/>
            </a:pPr>
            <a:r>
              <a:rPr lang="en-GB" dirty="0"/>
              <a:t>With his condition, Jean could not take stairs up to the radiographer, so he used the escalator which we recently installed due to requests from patients with strained conditions.</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EB7588B3-E8C3-4E5A-AF61-A627FAFFE8DB}" type="slidenum">
              <a:rPr lang="en-US" smtClean="0"/>
              <a:t>7</a:t>
            </a:fld>
            <a:endParaRPr lang="en-US"/>
          </a:p>
        </p:txBody>
      </p:sp>
    </p:spTree>
    <p:extLst>
      <p:ext uri="{BB962C8B-B14F-4D97-AF65-F5344CB8AC3E}">
        <p14:creationId xmlns:p14="http://schemas.microsoft.com/office/powerpoint/2010/main" val="19182288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marL="171450" indent="-171450">
              <a:buFont typeface="Arial" panose="020B0604020202020204" pitchFamily="34" charset="0"/>
              <a:buChar char="•"/>
            </a:pPr>
            <a:r>
              <a:rPr lang="en-US" sz="1800" b="0" i="0" u="none" strike="noStrike" baseline="0" dirty="0">
                <a:solidFill>
                  <a:srgbClr val="000000"/>
                </a:solidFill>
                <a:latin typeface="Times New Roman" panose="02020603050405020304" pitchFamily="18" charset="0"/>
              </a:rPr>
              <a:t>For quality to be effectively managed, individuals and groups in an organization should have a clear understanding of their roles and responsibilities relative to QI. </a:t>
            </a:r>
          </a:p>
          <a:p>
            <a:pPr marL="171450" indent="-171450">
              <a:buFont typeface="Arial" panose="020B0604020202020204" pitchFamily="34" charset="0"/>
              <a:buChar char="•"/>
            </a:pPr>
            <a:r>
              <a:rPr lang="en-US" sz="1800" b="0" i="0" u="none" strike="noStrike" baseline="0" dirty="0">
                <a:solidFill>
                  <a:srgbClr val="000000"/>
                </a:solidFill>
                <a:latin typeface="Times New Roman" panose="02020603050405020304" pitchFamily="18" charset="0"/>
              </a:rPr>
              <a:t>Each staff member has a role in ensuring that QI objectives set by the organization are met. </a:t>
            </a:r>
          </a:p>
          <a:p>
            <a:pPr marL="171450" indent="-171450">
              <a:buFont typeface="Arial" panose="020B0604020202020204" pitchFamily="34" charset="0"/>
              <a:buChar char="•"/>
            </a:pPr>
            <a:r>
              <a:rPr lang="en-US" sz="1800" b="0" i="0" u="none" strike="noStrike" baseline="0" dirty="0">
                <a:solidFill>
                  <a:srgbClr val="000000"/>
                </a:solidFill>
                <a:latin typeface="Times New Roman" panose="02020603050405020304" pitchFamily="18" charset="0"/>
              </a:rPr>
              <a:t>While the role of the team in a QI program is significant, total quality commitment involves all levels of an organization's structure.</a:t>
            </a:r>
          </a:p>
          <a:p>
            <a:pPr marL="171450" indent="-171450">
              <a:buFont typeface="Arial" panose="020B0604020202020204" pitchFamily="34" charset="0"/>
              <a:buChar char="•"/>
            </a:pPr>
            <a:r>
              <a:rPr lang="en-US" sz="1800" b="0" i="0" u="none" strike="noStrike" baseline="0" dirty="0">
                <a:solidFill>
                  <a:srgbClr val="000000"/>
                </a:solidFill>
                <a:latin typeface="Times New Roman" panose="02020603050405020304" pitchFamily="18" charset="0"/>
              </a:rPr>
              <a:t>An organization needs to build ongoing training opportunities for staff and teams into its QI framework to sustain and advance its QI efforts.</a:t>
            </a:r>
          </a:p>
          <a:p>
            <a:pPr marL="171450" indent="-171450">
              <a:buFont typeface="Arial" panose="020B0604020202020204" pitchFamily="34" charset="0"/>
              <a:buChar char="•"/>
            </a:pPr>
            <a:r>
              <a:rPr lang="en-US" sz="1800" b="0" i="0" u="none" strike="noStrike" baseline="0" dirty="0">
                <a:solidFill>
                  <a:srgbClr val="000000"/>
                </a:solidFill>
                <a:latin typeface="Times New Roman" panose="02020603050405020304" pitchFamily="18" charset="0"/>
              </a:rPr>
              <a:t>Quality patient care services are achieved through positive interactions among departments that work together to build a dynamic mechanism for continuously improving processes and outcomes of health care services. </a:t>
            </a:r>
            <a:endParaRPr lang="en-GB" dirty="0"/>
          </a:p>
        </p:txBody>
      </p:sp>
      <p:sp>
        <p:nvSpPr>
          <p:cNvPr id="4" name="Slide Number Placeholder 3"/>
          <p:cNvSpPr>
            <a:spLocks noGrp="1"/>
          </p:cNvSpPr>
          <p:nvPr>
            <p:ph type="sldNum" sz="quarter" idx="5"/>
          </p:nvPr>
        </p:nvSpPr>
        <p:spPr/>
        <p:txBody>
          <a:bodyPr/>
          <a:lstStyle/>
          <a:p>
            <a:fld id="{EB7588B3-E8C3-4E5A-AF61-A627FAFFE8DB}" type="slidenum">
              <a:rPr lang="en-US" smtClean="0"/>
              <a:t>8</a:t>
            </a:fld>
            <a:endParaRPr lang="en-US"/>
          </a:p>
        </p:txBody>
      </p:sp>
    </p:spTree>
    <p:extLst>
      <p:ext uri="{BB962C8B-B14F-4D97-AF65-F5344CB8AC3E}">
        <p14:creationId xmlns:p14="http://schemas.microsoft.com/office/powerpoint/2010/main" val="18538741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800" b="0" i="0" u="none" strike="noStrike" baseline="0" dirty="0">
                <a:solidFill>
                  <a:srgbClr val="000000"/>
                </a:solidFill>
                <a:latin typeface="Times New Roman" panose="02020603050405020304" pitchFamily="18" charset="0"/>
              </a:rPr>
              <a:t>Process mapping is a tool commonly used by an organization to better understand the health care processes within its practice system. </a:t>
            </a:r>
          </a:p>
          <a:p>
            <a:pPr marL="171450" indent="-171450">
              <a:buFont typeface="Arial" panose="020B0604020202020204" pitchFamily="34" charset="0"/>
              <a:buChar char="•"/>
            </a:pPr>
            <a:r>
              <a:rPr lang="en-US" sz="1800" b="0" i="0" u="none" strike="noStrike" baseline="0" dirty="0">
                <a:solidFill>
                  <a:srgbClr val="000000"/>
                </a:solidFill>
                <a:latin typeface="Times New Roman" panose="02020603050405020304" pitchFamily="18" charset="0"/>
              </a:rPr>
              <a:t>A process map provides a visual diagram of a sequence of events that result in a particular outcome. </a:t>
            </a:r>
          </a:p>
          <a:p>
            <a:pPr marL="171450" indent="-171450">
              <a:buFont typeface="Arial" panose="020B0604020202020204" pitchFamily="34" charset="0"/>
              <a:buChar char="•"/>
            </a:pPr>
            <a:r>
              <a:rPr lang="en-US" sz="1800" b="0" i="0" u="none" strike="noStrike" baseline="0" dirty="0">
                <a:solidFill>
                  <a:srgbClr val="000000"/>
                </a:solidFill>
                <a:latin typeface="Times New Roman" panose="02020603050405020304" pitchFamily="18" charset="0"/>
              </a:rPr>
              <a:t>By reviewing the steps and their sequence as to who performs each step, and how efficiently the process works, an organization can often visualize opportunities for improvement. </a:t>
            </a:r>
          </a:p>
          <a:p>
            <a:pPr marL="171450" indent="-171450">
              <a:buFont typeface="Arial" panose="020B0604020202020204" pitchFamily="34" charset="0"/>
              <a:buChar char="•"/>
            </a:pPr>
            <a:r>
              <a:rPr lang="en-US" sz="1800" b="0" i="0" u="none" strike="noStrike" baseline="0" dirty="0">
                <a:solidFill>
                  <a:srgbClr val="000000"/>
                </a:solidFill>
                <a:latin typeface="Times New Roman" panose="02020603050405020304" pitchFamily="18" charset="0"/>
              </a:rPr>
              <a:t>The process mapping tool may also be used to evaluate or redesign a current process.  </a:t>
            </a:r>
          </a:p>
          <a:p>
            <a:pPr marL="171450" indent="-171450">
              <a:buFont typeface="Arial" panose="020B0604020202020204" pitchFamily="34" charset="0"/>
              <a:buChar char="•"/>
            </a:pPr>
            <a:endParaRPr lang="en-US" sz="1800" b="0" i="0" u="none" strike="noStrike" baseline="0" dirty="0">
              <a:solidFill>
                <a:srgbClr val="000000"/>
              </a:solidFill>
              <a:latin typeface="Times New Roman" panose="02020603050405020304" pitchFamily="18" charset="0"/>
            </a:endParaRPr>
          </a:p>
          <a:p>
            <a:pPr marL="0" indent="0">
              <a:buFont typeface="Arial" panose="020B0604020202020204" pitchFamily="34" charset="0"/>
              <a:buNone/>
            </a:pPr>
            <a:r>
              <a:rPr lang="en-US" sz="1800" b="0" i="0" u="none" strike="noStrike" baseline="0" dirty="0">
                <a:solidFill>
                  <a:srgbClr val="000000"/>
                </a:solidFill>
                <a:latin typeface="Times New Roman" panose="02020603050405020304" pitchFamily="18" charset="0"/>
              </a:rPr>
              <a:t>	</a:t>
            </a:r>
            <a:r>
              <a:rPr lang="en-GB" dirty="0"/>
              <a:t>Hypothetical scenario:</a:t>
            </a:r>
            <a:endParaRPr lang="en-US" sz="1800" b="0" i="0" u="none" strike="noStrike" baseline="0" dirty="0">
              <a:solidFill>
                <a:srgbClr val="000000"/>
              </a:solidFill>
              <a:latin typeface="Times New Roman" panose="02020603050405020304" pitchFamily="18" charset="0"/>
            </a:endParaRPr>
          </a:p>
          <a:p>
            <a:pPr marL="171450" indent="-171450">
              <a:buFont typeface="Arial" panose="020B0604020202020204" pitchFamily="34" charset="0"/>
              <a:buChar char="•"/>
            </a:pPr>
            <a:r>
              <a:rPr lang="en-GB" dirty="0"/>
              <a:t>Jean made an appointment through our improved patient correspondence system</a:t>
            </a:r>
          </a:p>
          <a:p>
            <a:pPr marL="171450" indent="-171450">
              <a:buFont typeface="Arial" panose="020B0604020202020204" pitchFamily="34" charset="0"/>
              <a:buChar char="•"/>
            </a:pPr>
            <a:r>
              <a:rPr lang="en-GB" dirty="0"/>
              <a:t>He immediately got a response and confirmation of his appointment</a:t>
            </a:r>
          </a:p>
          <a:p>
            <a:pPr marL="171450" indent="-171450">
              <a:buFont typeface="Arial" panose="020B0604020202020204" pitchFamily="34" charset="0"/>
              <a:buChar char="•"/>
            </a:pPr>
            <a:r>
              <a:rPr lang="en-GB" dirty="0"/>
              <a:t>At the facility, he is met by staff who are motivated and happy to serve him</a:t>
            </a:r>
          </a:p>
        </p:txBody>
      </p:sp>
      <p:sp>
        <p:nvSpPr>
          <p:cNvPr id="4" name="Slide Number Placeholder 3"/>
          <p:cNvSpPr>
            <a:spLocks noGrp="1"/>
          </p:cNvSpPr>
          <p:nvPr>
            <p:ph type="sldNum" sz="quarter" idx="5"/>
          </p:nvPr>
        </p:nvSpPr>
        <p:spPr/>
        <p:txBody>
          <a:bodyPr/>
          <a:lstStyle/>
          <a:p>
            <a:fld id="{EB7588B3-E8C3-4E5A-AF61-A627FAFFE8DB}" type="slidenum">
              <a:rPr lang="en-US" smtClean="0"/>
              <a:t>9</a:t>
            </a:fld>
            <a:endParaRPr lang="en-US"/>
          </a:p>
        </p:txBody>
      </p:sp>
    </p:spTree>
    <p:extLst>
      <p:ext uri="{BB962C8B-B14F-4D97-AF65-F5344CB8AC3E}">
        <p14:creationId xmlns:p14="http://schemas.microsoft.com/office/powerpoint/2010/main" val="36398590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a:t>Plan-Do-Study-Act model has been widely used to make positive changes in health care processes that resulted in favourable outcomes (</a:t>
            </a:r>
            <a:r>
              <a:rPr lang="en-US" dirty="0"/>
              <a:t>Berwick, 1998)</a:t>
            </a:r>
            <a:r>
              <a:rPr lang="en-GB" dirty="0"/>
              <a:t>. </a:t>
            </a:r>
          </a:p>
          <a:p>
            <a:pPr marL="171450" indent="-171450">
              <a:buFont typeface="Arial" panose="020B0604020202020204" pitchFamily="34" charset="0"/>
              <a:buChar char="•"/>
            </a:pPr>
            <a:r>
              <a:rPr lang="en-GB" dirty="0"/>
              <a:t>The model is cyclical in nature in effecting and assessing change, and is most effective through small and frequent PDSAs rather than big and slow ones (</a:t>
            </a:r>
            <a:r>
              <a:rPr lang="en-US" dirty="0"/>
              <a:t>Berwick, 2003).</a:t>
            </a:r>
            <a:endParaRPr lang="en-GB" dirty="0"/>
          </a:p>
        </p:txBody>
      </p:sp>
      <p:sp>
        <p:nvSpPr>
          <p:cNvPr id="4" name="Slide Number Placeholder 3"/>
          <p:cNvSpPr>
            <a:spLocks noGrp="1"/>
          </p:cNvSpPr>
          <p:nvPr>
            <p:ph type="sldNum" sz="quarter" idx="5"/>
          </p:nvPr>
        </p:nvSpPr>
        <p:spPr/>
        <p:txBody>
          <a:bodyPr/>
          <a:lstStyle/>
          <a:p>
            <a:fld id="{EB7588B3-E8C3-4E5A-AF61-A627FAFFE8DB}" type="slidenum">
              <a:rPr lang="en-US" smtClean="0"/>
              <a:t>10</a:t>
            </a:fld>
            <a:endParaRPr lang="en-US"/>
          </a:p>
        </p:txBody>
      </p:sp>
    </p:spTree>
    <p:extLst>
      <p:ext uri="{BB962C8B-B14F-4D97-AF65-F5344CB8AC3E}">
        <p14:creationId xmlns:p14="http://schemas.microsoft.com/office/powerpoint/2010/main" val="15296071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Outcome will greatly benefit from rapid feedback on which measures are effective and which are not (Roberts et all, 2005).</a:t>
            </a:r>
          </a:p>
          <a:p>
            <a:pPr marL="171450" indent="-171450">
              <a:buFont typeface="Arial" panose="020B0604020202020204" pitchFamily="34" charset="0"/>
              <a:buChar char="•"/>
            </a:pPr>
            <a:r>
              <a:rPr lang="en-US" b="0" dirty="0"/>
              <a:t>Outcome measures reflect the impact of the health care service or intervention on the health status of patients. </a:t>
            </a:r>
          </a:p>
          <a:p>
            <a:pPr marL="0" indent="0">
              <a:buFont typeface="Arial" panose="020B0604020202020204" pitchFamily="34" charset="0"/>
              <a:buNone/>
            </a:pPr>
            <a:endParaRPr lang="en-US" b="0" dirty="0"/>
          </a:p>
          <a:p>
            <a:pPr marL="0" indent="0">
              <a:buFont typeface="Arial" panose="020B0604020202020204" pitchFamily="34" charset="0"/>
              <a:buNone/>
            </a:pPr>
            <a:r>
              <a:rPr lang="en-US" b="0" dirty="0"/>
              <a:t>	</a:t>
            </a:r>
            <a:r>
              <a:rPr lang="en-GB" dirty="0"/>
              <a:t>Hypothetical scenario:</a:t>
            </a:r>
          </a:p>
          <a:p>
            <a:pPr marL="171450" indent="-171450">
              <a:buFont typeface="Arial" panose="020B0604020202020204" pitchFamily="34" charset="0"/>
              <a:buChar char="•"/>
            </a:pPr>
            <a:r>
              <a:rPr lang="en-US" b="0" dirty="0"/>
              <a:t>Jean’s healthcare outcome was recorded and measured against set baseline for out patient’s health outcome.</a:t>
            </a:r>
          </a:p>
          <a:p>
            <a:pPr marL="171450" indent="-171450">
              <a:buFont typeface="Arial" panose="020B0604020202020204" pitchFamily="34" charset="0"/>
              <a:buChar char="•"/>
            </a:pPr>
            <a:r>
              <a:rPr lang="en-US" b="0" dirty="0"/>
              <a:t>Any gaps in the expected outcome were improved and new baseline set</a:t>
            </a:r>
          </a:p>
          <a:p>
            <a:pPr marL="457200" lvl="1" indent="0">
              <a:buFont typeface="Arial" panose="020B0604020202020204" pitchFamily="34" charset="0"/>
              <a:buNone/>
            </a:pPr>
            <a:endParaRPr lang="en-US" b="0" dirty="0"/>
          </a:p>
          <a:p>
            <a:pPr marL="457200" lvl="1" indent="0">
              <a:buFont typeface="Arial" panose="020B0604020202020204" pitchFamily="34" charset="0"/>
              <a:buNone/>
            </a:pPr>
            <a:endParaRPr lang="en-US" b="0" dirty="0"/>
          </a:p>
          <a:p>
            <a:pPr marL="457200" lvl="1" indent="0">
              <a:buFont typeface="Arial" panose="020B0604020202020204" pitchFamily="34" charset="0"/>
              <a:buNone/>
            </a:pPr>
            <a:endParaRPr lang="en-GB" b="0" dirty="0"/>
          </a:p>
        </p:txBody>
      </p:sp>
      <p:sp>
        <p:nvSpPr>
          <p:cNvPr id="4" name="Slide Number Placeholder 3"/>
          <p:cNvSpPr>
            <a:spLocks noGrp="1"/>
          </p:cNvSpPr>
          <p:nvPr>
            <p:ph type="sldNum" sz="quarter" idx="5"/>
          </p:nvPr>
        </p:nvSpPr>
        <p:spPr/>
        <p:txBody>
          <a:bodyPr/>
          <a:lstStyle/>
          <a:p>
            <a:fld id="{EB7588B3-E8C3-4E5A-AF61-A627FAFFE8DB}" type="slidenum">
              <a:rPr lang="en-US" smtClean="0"/>
              <a:t>11</a:t>
            </a:fld>
            <a:endParaRPr lang="en-US"/>
          </a:p>
        </p:txBody>
      </p:sp>
    </p:spTree>
    <p:extLst>
      <p:ext uri="{BB962C8B-B14F-4D97-AF65-F5344CB8AC3E}">
        <p14:creationId xmlns:p14="http://schemas.microsoft.com/office/powerpoint/2010/main" val="27483182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a:t>Outcomes are important in health care as they a true measure of quality and patient experience.</a:t>
            </a:r>
          </a:p>
          <a:p>
            <a:pPr marL="171450" indent="-171450">
              <a:buFont typeface="Arial" panose="020B0604020202020204" pitchFamily="34" charset="0"/>
              <a:buChar char="•"/>
            </a:pPr>
            <a:r>
              <a:rPr lang="en-GB" dirty="0"/>
              <a:t>Measurement of outcomes fosters improvement and adoption of best practices</a:t>
            </a:r>
          </a:p>
          <a:p>
            <a:pPr marL="171450" indent="-171450">
              <a:buFont typeface="Arial" panose="020B0604020202020204" pitchFamily="34" charset="0"/>
              <a:buChar char="•"/>
            </a:pPr>
            <a:r>
              <a:rPr lang="en-GB" dirty="0"/>
              <a:t>Patient outcomes that are measured and reported are essential for improving clinical care as they enhances the relationship between doctors and patients.</a:t>
            </a:r>
          </a:p>
        </p:txBody>
      </p:sp>
      <p:sp>
        <p:nvSpPr>
          <p:cNvPr id="4" name="Slide Number Placeholder 3"/>
          <p:cNvSpPr>
            <a:spLocks noGrp="1"/>
          </p:cNvSpPr>
          <p:nvPr>
            <p:ph type="sldNum" sz="quarter" idx="5"/>
          </p:nvPr>
        </p:nvSpPr>
        <p:spPr/>
        <p:txBody>
          <a:bodyPr/>
          <a:lstStyle/>
          <a:p>
            <a:fld id="{EB7588B3-E8C3-4E5A-AF61-A627FAFFE8DB}" type="slidenum">
              <a:rPr lang="en-US" smtClean="0"/>
              <a:t>12</a:t>
            </a:fld>
            <a:endParaRPr lang="en-US"/>
          </a:p>
        </p:txBody>
      </p:sp>
    </p:spTree>
    <p:extLst>
      <p:ext uri="{BB962C8B-B14F-4D97-AF65-F5344CB8AC3E}">
        <p14:creationId xmlns:p14="http://schemas.microsoft.com/office/powerpoint/2010/main" val="4846502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a:t>It will be important to have knowledge of patient experience in our facility as it will hep us develop, modify and improve our services in line with patients needs.</a:t>
            </a:r>
          </a:p>
          <a:p>
            <a:pPr marL="171450" indent="-171450">
              <a:buFont typeface="Arial" panose="020B0604020202020204" pitchFamily="34" charset="0"/>
              <a:buChar char="•"/>
            </a:pPr>
            <a:r>
              <a:rPr lang="en-GB" dirty="0"/>
              <a:t>Patients will be asked to report on the aspects of their experiences that they consider most important to them</a:t>
            </a:r>
          </a:p>
          <a:p>
            <a:pPr marL="171450" indent="-171450">
              <a:buFont typeface="Arial" panose="020B0604020202020204" pitchFamily="34" charset="0"/>
              <a:buChar char="•"/>
            </a:pPr>
            <a:r>
              <a:rPr lang="en-GB" dirty="0"/>
              <a:t>The goal is to ensure improved patient satisfaction with our care by continually working to improve their experience with our care</a:t>
            </a:r>
          </a:p>
          <a:p>
            <a:pPr marL="171450" indent="-171450">
              <a:buFont typeface="Arial" panose="020B0604020202020204" pitchFamily="34" charset="0"/>
              <a:buChar char="•"/>
            </a:pPr>
            <a:endParaRPr lang="en-GB" dirty="0"/>
          </a:p>
          <a:p>
            <a:pPr marL="0" indent="0">
              <a:buFont typeface="Arial" panose="020B0604020202020204" pitchFamily="34" charset="0"/>
              <a:buNone/>
            </a:pPr>
            <a:r>
              <a:rPr lang="en-GB" dirty="0"/>
              <a:t>	Hypothetical scenario:</a:t>
            </a:r>
          </a:p>
          <a:p>
            <a:pPr marL="171450" indent="-171450">
              <a:buFont typeface="Arial" panose="020B0604020202020204" pitchFamily="34" charset="0"/>
              <a:buChar char="•"/>
            </a:pPr>
            <a:r>
              <a:rPr lang="en-GB" dirty="0"/>
              <a:t>It was not the first visit at the facility for Jean.</a:t>
            </a:r>
          </a:p>
          <a:p>
            <a:pPr marL="171450" indent="-171450">
              <a:buFont typeface="Arial" panose="020B0604020202020204" pitchFamily="34" charset="0"/>
              <a:buChar char="•"/>
            </a:pPr>
            <a:r>
              <a:rPr lang="en-GB" dirty="0"/>
              <a:t>The nurse took some time to interview him on his experience and the most important areas of concern for him</a:t>
            </a:r>
          </a:p>
          <a:p>
            <a:pPr marL="171450" indent="-171450">
              <a:buFont typeface="Arial" panose="020B0604020202020204" pitchFamily="34" charset="0"/>
              <a:buChar char="•"/>
            </a:pPr>
            <a:r>
              <a:rPr lang="en-GB" dirty="0"/>
              <a:t>Jean’s feedback was important and formed a basis for areas of improvement in our patients’ experience</a:t>
            </a:r>
          </a:p>
        </p:txBody>
      </p:sp>
      <p:sp>
        <p:nvSpPr>
          <p:cNvPr id="4" name="Slide Number Placeholder 3"/>
          <p:cNvSpPr>
            <a:spLocks noGrp="1"/>
          </p:cNvSpPr>
          <p:nvPr>
            <p:ph type="sldNum" sz="quarter" idx="5"/>
          </p:nvPr>
        </p:nvSpPr>
        <p:spPr/>
        <p:txBody>
          <a:bodyPr/>
          <a:lstStyle/>
          <a:p>
            <a:fld id="{EB7588B3-E8C3-4E5A-AF61-A627FAFFE8DB}" type="slidenum">
              <a:rPr lang="en-US" smtClean="0"/>
              <a:t>13</a:t>
            </a:fld>
            <a:endParaRPr lang="en-US"/>
          </a:p>
        </p:txBody>
      </p:sp>
    </p:spTree>
    <p:extLst>
      <p:ext uri="{BB962C8B-B14F-4D97-AF65-F5344CB8AC3E}">
        <p14:creationId xmlns:p14="http://schemas.microsoft.com/office/powerpoint/2010/main" val="9010945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0" dirty="0"/>
              <a:t>Patient experience is an integral component of health care quality and it includes several aspects of health care delivery that patients value highly when they seek and receive care, such as getting timely appointments, easy access to information, and good communication with health care providers (</a:t>
            </a:r>
            <a:r>
              <a:rPr lang="en-US" dirty="0"/>
              <a:t>Berkowitz, 2016)</a:t>
            </a:r>
            <a:r>
              <a:rPr lang="en-US" b="0" dirty="0"/>
              <a:t>.</a:t>
            </a:r>
            <a:endParaRPr lang="en-GB" b="0" dirty="0"/>
          </a:p>
        </p:txBody>
      </p:sp>
      <p:sp>
        <p:nvSpPr>
          <p:cNvPr id="4" name="Slide Number Placeholder 3"/>
          <p:cNvSpPr>
            <a:spLocks noGrp="1"/>
          </p:cNvSpPr>
          <p:nvPr>
            <p:ph type="sldNum" sz="quarter" idx="5"/>
          </p:nvPr>
        </p:nvSpPr>
        <p:spPr/>
        <p:txBody>
          <a:bodyPr/>
          <a:lstStyle/>
          <a:p>
            <a:fld id="{EB7588B3-E8C3-4E5A-AF61-A627FAFFE8DB}" type="slidenum">
              <a:rPr lang="en-US" smtClean="0"/>
              <a:t>14</a:t>
            </a:fld>
            <a:endParaRPr lang="en-US"/>
          </a:p>
        </p:txBody>
      </p:sp>
    </p:spTree>
    <p:extLst>
      <p:ext uri="{BB962C8B-B14F-4D97-AF65-F5344CB8AC3E}">
        <p14:creationId xmlns:p14="http://schemas.microsoft.com/office/powerpoint/2010/main" val="8944610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Employee experience in healthcare drives patient experience.</a:t>
            </a:r>
          </a:p>
          <a:p>
            <a:pPr marL="171450" indent="-171450">
              <a:buFont typeface="Arial" panose="020B0604020202020204" pitchFamily="34" charset="0"/>
              <a:buChar char="•"/>
            </a:pPr>
            <a:r>
              <a:rPr lang="en-GB" dirty="0"/>
              <a:t>Employees who are heavily engaged and are given chances to give inputs tend to give their best at work</a:t>
            </a:r>
          </a:p>
          <a:p>
            <a:pPr marL="171450" indent="-171450">
              <a:buFont typeface="Arial" panose="020B0604020202020204" pitchFamily="34" charset="0"/>
              <a:buChar char="•"/>
            </a:pPr>
            <a:r>
              <a:rPr lang="en-GB" dirty="0"/>
              <a:t>Engagement with employees will help them understand their roles better and what is expected of them.</a:t>
            </a:r>
          </a:p>
          <a:p>
            <a:pPr marL="171450" indent="-171450">
              <a:buFont typeface="Arial" panose="020B0604020202020204" pitchFamily="34" charset="0"/>
              <a:buChar char="•"/>
            </a:pPr>
            <a:r>
              <a:rPr lang="en-GB" dirty="0"/>
              <a:t>It will also be important to carry out employee surveys to determine their experience and level of satisfaction</a:t>
            </a:r>
          </a:p>
        </p:txBody>
      </p:sp>
      <p:sp>
        <p:nvSpPr>
          <p:cNvPr id="4" name="Slide Number Placeholder 3"/>
          <p:cNvSpPr>
            <a:spLocks noGrp="1"/>
          </p:cNvSpPr>
          <p:nvPr>
            <p:ph type="sldNum" sz="quarter" idx="5"/>
          </p:nvPr>
        </p:nvSpPr>
        <p:spPr/>
        <p:txBody>
          <a:bodyPr/>
          <a:lstStyle/>
          <a:p>
            <a:fld id="{EB7588B3-E8C3-4E5A-AF61-A627FAFFE8DB}" type="slidenum">
              <a:rPr lang="en-US" smtClean="0"/>
              <a:t>15</a:t>
            </a:fld>
            <a:endParaRPr lang="en-US"/>
          </a:p>
        </p:txBody>
      </p:sp>
    </p:spTree>
    <p:extLst>
      <p:ext uri="{BB962C8B-B14F-4D97-AF65-F5344CB8AC3E}">
        <p14:creationId xmlns:p14="http://schemas.microsoft.com/office/powerpoint/2010/main" val="2006361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B7588B3-E8C3-4E5A-AF61-A627FAFFE8DB}" type="slidenum">
              <a:rPr lang="en-US" smtClean="0"/>
              <a:t>17</a:t>
            </a:fld>
            <a:endParaRPr lang="en-US"/>
          </a:p>
        </p:txBody>
      </p:sp>
    </p:spTree>
    <p:extLst>
      <p:ext uri="{BB962C8B-B14F-4D97-AF65-F5344CB8AC3E}">
        <p14:creationId xmlns:p14="http://schemas.microsoft.com/office/powerpoint/2010/main" val="39154506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EE0826AF-4F26-4045-B5A1-A10CD60138B2}" type="datetimeFigureOut">
              <a:rPr lang="en-US" smtClean="0"/>
              <a:t>11/12/2020</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61CAFF17-88AB-4D52-9AEE-49F6EA6B2BF1}"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EE0826AF-4F26-4045-B5A1-A10CD60138B2}" type="datetimeFigureOut">
              <a:rPr lang="en-US" smtClean="0"/>
              <a:t>11/12/2020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CAFF17-88AB-4D52-9AEE-49F6EA6B2BF1}"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EE0826AF-4F26-4045-B5A1-A10CD60138B2}" type="datetimeFigureOut">
              <a:rPr lang="en-US" smtClean="0"/>
              <a:t>11/12/2020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CAFF17-88AB-4D52-9AEE-49F6EA6B2BF1}"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EE0826AF-4F26-4045-B5A1-A10CD60138B2}" type="datetimeFigureOut">
              <a:rPr lang="en-US" smtClean="0"/>
              <a:t>11/12/2020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CAFF17-88AB-4D52-9AEE-49F6EA6B2BF1}"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EE0826AF-4F26-4045-B5A1-A10CD60138B2}" type="datetimeFigureOut">
              <a:rPr lang="en-US" smtClean="0"/>
              <a:t>11/12/2020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1CAFF17-88AB-4D52-9AEE-49F6EA6B2BF1}"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EE0826AF-4F26-4045-B5A1-A10CD60138B2}" type="datetimeFigureOut">
              <a:rPr lang="en-US" smtClean="0"/>
              <a:t>11/12/2020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1CAFF17-88AB-4D52-9AEE-49F6EA6B2BF1}"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E0826AF-4F26-4045-B5A1-A10CD60138B2}" type="datetimeFigureOut">
              <a:rPr lang="en-US" smtClean="0"/>
              <a:t>11/12/2020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1CAFF17-88AB-4D52-9AEE-49F6EA6B2BF1}"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EE0826AF-4F26-4045-B5A1-A10CD60138B2}" type="datetimeFigureOut">
              <a:rPr lang="en-US" smtClean="0"/>
              <a:t>11/12/2020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CAFF17-88AB-4D52-9AEE-49F6EA6B2BF1}"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EE0826AF-4F26-4045-B5A1-A10CD60138B2}" type="datetimeFigureOut">
              <a:rPr lang="en-US" smtClean="0"/>
              <a:t>11/12/2020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61CAFF17-88AB-4D52-9AEE-49F6EA6B2BF1}" type="slidenum">
              <a:rPr lang="en-US" smtClean="0"/>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EE0826AF-4F26-4045-B5A1-A10CD60138B2}" type="datetimeFigureOut">
              <a:rPr lang="en-US" smtClean="0"/>
              <a:t>11/12/2020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CAFF17-88AB-4D52-9AEE-49F6EA6B2BF1}"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EE0826AF-4F26-4045-B5A1-A10CD60138B2}" type="datetimeFigureOut">
              <a:rPr lang="en-US" smtClean="0"/>
              <a:t>11/12/2020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CAFF17-88AB-4D52-9AEE-49F6EA6B2BF1}"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EE0826AF-4F26-4045-B5A1-A10CD60138B2}" type="datetimeFigureOut">
              <a:rPr lang="en-US" smtClean="0"/>
              <a:t>11/12/2020</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61CAFF17-88AB-4D52-9AEE-49F6EA6B2BF1}" type="slidenum">
              <a:rPr lang="en-US" smtClean="0"/>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1371600"/>
            <a:ext cx="7851648" cy="3048000"/>
          </a:xfrm>
        </p:spPr>
        <p:txBody>
          <a:bodyPr>
            <a:normAutofit/>
          </a:bodyPr>
          <a:lstStyle/>
          <a:p>
            <a:pPr algn="ctr"/>
            <a:r>
              <a:rPr lang="en-US" dirty="0"/>
              <a:t>Quality Improvement Program for a Healthcare Facility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896112"/>
          </a:xfrm>
        </p:spPr>
        <p:txBody>
          <a:bodyPr/>
          <a:lstStyle/>
          <a:p>
            <a:pPr algn="ctr"/>
            <a:r>
              <a:rPr lang="en-US" dirty="0"/>
              <a:t>Introduction </a:t>
            </a:r>
          </a:p>
        </p:txBody>
      </p:sp>
      <p:sp>
        <p:nvSpPr>
          <p:cNvPr id="3" name="Content Placeholder 2"/>
          <p:cNvSpPr>
            <a:spLocks noGrp="1"/>
          </p:cNvSpPr>
          <p:nvPr>
            <p:ph idx="1"/>
          </p:nvPr>
        </p:nvSpPr>
        <p:spPr>
          <a:xfrm>
            <a:off x="457200" y="1676400"/>
            <a:ext cx="8229600" cy="4648200"/>
          </a:xfrm>
        </p:spPr>
        <p:txBody>
          <a:bodyPr>
            <a:normAutofit/>
          </a:bodyPr>
          <a:lstStyle/>
          <a:p>
            <a:r>
              <a:rPr lang="en-US" dirty="0"/>
              <a:t>Quality improvement in healthcare involves  the following:</a:t>
            </a:r>
          </a:p>
          <a:p>
            <a:pPr lvl="1"/>
            <a:r>
              <a:rPr lang="en-US" dirty="0"/>
              <a:t>application of systematic and continuous actions</a:t>
            </a:r>
          </a:p>
          <a:p>
            <a:pPr lvl="1"/>
            <a:r>
              <a:rPr lang="en-US" dirty="0"/>
              <a:t>healthcare services improvements that are measurable and</a:t>
            </a:r>
          </a:p>
          <a:p>
            <a:pPr lvl="1"/>
            <a:r>
              <a:rPr lang="en-US" dirty="0"/>
              <a:t>improved the health status of the targeted patient groups.</a:t>
            </a:r>
          </a:p>
          <a:p>
            <a:r>
              <a:rPr lang="en-US" dirty="0"/>
              <a:t>A quality improvement program involves  a set of systematic activities designed and organized by  a health facility to monitor, analyze, and improve  the quality its healthcare outcomes. </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4B4D69B-C677-4630-A0EC-8E769C1B2982}"/>
              </a:ext>
            </a:extLst>
          </p:cNvPr>
          <p:cNvSpPr>
            <a:spLocks noGrp="1"/>
          </p:cNvSpPr>
          <p:nvPr>
            <p:ph type="title"/>
          </p:nvPr>
        </p:nvSpPr>
        <p:spPr>
          <a:xfrm>
            <a:off x="457200" y="704088"/>
            <a:ext cx="8229600" cy="743712"/>
          </a:xfrm>
        </p:spPr>
        <p:txBody>
          <a:bodyPr>
            <a:normAutofit fontScale="90000"/>
          </a:bodyPr>
          <a:lstStyle/>
          <a:p>
            <a:pPr algn="ctr"/>
            <a:r>
              <a:rPr lang="en-GB" sz="3600" dirty="0"/>
              <a:t>Purpose</a:t>
            </a:r>
            <a:r>
              <a:rPr lang="en-GB" dirty="0"/>
              <a:t> </a:t>
            </a:r>
          </a:p>
        </p:txBody>
      </p:sp>
      <p:sp>
        <p:nvSpPr>
          <p:cNvPr id="3" name="Content Placeholder 2">
            <a:extLst>
              <a:ext uri="{FF2B5EF4-FFF2-40B4-BE49-F238E27FC236}">
                <a16:creationId xmlns:a16="http://schemas.microsoft.com/office/drawing/2014/main" xmlns="" id="{6B9469E8-A736-495D-BBEC-E43E8DA9F58B}"/>
              </a:ext>
            </a:extLst>
          </p:cNvPr>
          <p:cNvSpPr>
            <a:spLocks noGrp="1"/>
          </p:cNvSpPr>
          <p:nvPr>
            <p:ph idx="1"/>
          </p:nvPr>
        </p:nvSpPr>
        <p:spPr>
          <a:xfrm>
            <a:off x="457200" y="1447800"/>
            <a:ext cx="8229600" cy="4876800"/>
          </a:xfrm>
        </p:spPr>
        <p:txBody>
          <a:bodyPr>
            <a:normAutofit fontScale="92500"/>
          </a:bodyPr>
          <a:lstStyle/>
          <a:p>
            <a:r>
              <a:rPr lang="en-GB" dirty="0"/>
              <a:t>The purpose for this QI program is to help with systematic and continuous improvement of our health care services</a:t>
            </a:r>
          </a:p>
          <a:p>
            <a:r>
              <a:rPr lang="en-GB" dirty="0"/>
              <a:t>Key components of this program include:</a:t>
            </a:r>
          </a:p>
          <a:p>
            <a:pPr lvl="1"/>
            <a:r>
              <a:rPr lang="en-GB" dirty="0"/>
              <a:t>Problem: the current state of our health care needs improvement to enhance access, structure, processes, outcomes and patient experience</a:t>
            </a:r>
          </a:p>
          <a:p>
            <a:pPr lvl="1"/>
            <a:r>
              <a:rPr lang="en-GB" dirty="0"/>
              <a:t>Goal/aim: the goal for this QI program is to ensure safety of patients, patient-</a:t>
            </a:r>
            <a:r>
              <a:rPr lang="en-GB" dirty="0" err="1"/>
              <a:t>centered</a:t>
            </a:r>
            <a:r>
              <a:rPr lang="en-GB" dirty="0"/>
              <a:t> services, effective and efficient services, timely and equitable care </a:t>
            </a:r>
          </a:p>
          <a:p>
            <a:pPr lvl="1"/>
            <a:r>
              <a:rPr lang="en-GB" dirty="0"/>
              <a:t>Measures: this will comprise the five domains of QI (access, structure, process, outcomes and patient experience) where baselines will be set and used to determine if there are improvements</a:t>
            </a:r>
          </a:p>
        </p:txBody>
      </p:sp>
    </p:spTree>
    <p:extLst>
      <p:ext uri="{BB962C8B-B14F-4D97-AF65-F5344CB8AC3E}">
        <p14:creationId xmlns:p14="http://schemas.microsoft.com/office/powerpoint/2010/main" val="27980766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743712"/>
          </a:xfrm>
        </p:spPr>
        <p:txBody>
          <a:bodyPr>
            <a:normAutofit/>
          </a:bodyPr>
          <a:lstStyle/>
          <a:p>
            <a:pPr algn="ctr"/>
            <a:r>
              <a:rPr lang="en-US" sz="3600" dirty="0"/>
              <a:t>Domains of Quality Improvement</a:t>
            </a:r>
          </a:p>
        </p:txBody>
      </p:sp>
      <p:sp>
        <p:nvSpPr>
          <p:cNvPr id="3" name="Content Placeholder 2"/>
          <p:cNvSpPr>
            <a:spLocks noGrp="1"/>
          </p:cNvSpPr>
          <p:nvPr>
            <p:ph idx="1"/>
          </p:nvPr>
        </p:nvSpPr>
        <p:spPr>
          <a:xfrm>
            <a:off x="457200" y="1524000"/>
            <a:ext cx="8229600" cy="4800600"/>
          </a:xfrm>
        </p:spPr>
        <p:txBody>
          <a:bodyPr/>
          <a:lstStyle/>
          <a:p>
            <a:r>
              <a:rPr lang="en-US" dirty="0"/>
              <a:t>This healthcare quality improvement program will cover five important domains that will ensure achievement of improved measurable performance outcomes for the health facility.</a:t>
            </a:r>
          </a:p>
          <a:p>
            <a:r>
              <a:rPr lang="en-US" dirty="0"/>
              <a:t>They include:</a:t>
            </a:r>
          </a:p>
          <a:p>
            <a:pPr lvl="1"/>
            <a:r>
              <a:rPr lang="en-US" dirty="0"/>
              <a:t>Access</a:t>
            </a:r>
          </a:p>
          <a:p>
            <a:pPr lvl="1"/>
            <a:r>
              <a:rPr lang="en-US" dirty="0"/>
              <a:t>Structure</a:t>
            </a:r>
          </a:p>
          <a:p>
            <a:pPr lvl="1"/>
            <a:r>
              <a:rPr lang="en-US" dirty="0"/>
              <a:t>Process</a:t>
            </a:r>
          </a:p>
          <a:p>
            <a:pPr lvl="1"/>
            <a:r>
              <a:rPr lang="en-US" dirty="0"/>
              <a:t>Outcome and</a:t>
            </a:r>
          </a:p>
          <a:p>
            <a:pPr lvl="1"/>
            <a:r>
              <a:rPr lang="en-US" dirty="0"/>
              <a:t>Patient experience</a:t>
            </a:r>
          </a:p>
          <a:p>
            <a:endParaRPr lang="en-US" dirty="0"/>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1EE286B-2F2E-4972-B227-030DDC7DD679}"/>
              </a:ext>
            </a:extLst>
          </p:cNvPr>
          <p:cNvSpPr>
            <a:spLocks noGrp="1"/>
          </p:cNvSpPr>
          <p:nvPr>
            <p:ph type="title"/>
          </p:nvPr>
        </p:nvSpPr>
        <p:spPr>
          <a:xfrm>
            <a:off x="457200" y="704088"/>
            <a:ext cx="8229600" cy="1048512"/>
          </a:xfrm>
        </p:spPr>
        <p:txBody>
          <a:bodyPr>
            <a:noAutofit/>
          </a:bodyPr>
          <a:lstStyle/>
          <a:p>
            <a:pPr algn="ctr"/>
            <a:r>
              <a:rPr lang="en-GB" sz="3600" dirty="0"/>
              <a:t>Quality Domains: Improve Access to Quality Healthcare</a:t>
            </a:r>
          </a:p>
        </p:txBody>
      </p:sp>
      <p:sp>
        <p:nvSpPr>
          <p:cNvPr id="3" name="Content Placeholder 2">
            <a:extLst>
              <a:ext uri="{FF2B5EF4-FFF2-40B4-BE49-F238E27FC236}">
                <a16:creationId xmlns:a16="http://schemas.microsoft.com/office/drawing/2014/main" xmlns="" id="{36E6E9F4-0132-4C13-8FC8-A00C20925863}"/>
              </a:ext>
            </a:extLst>
          </p:cNvPr>
          <p:cNvSpPr>
            <a:spLocks noGrp="1"/>
          </p:cNvSpPr>
          <p:nvPr>
            <p:ph idx="1"/>
          </p:nvPr>
        </p:nvSpPr>
        <p:spPr>
          <a:xfrm>
            <a:off x="457200" y="1752600"/>
            <a:ext cx="8229600" cy="4572000"/>
          </a:xfrm>
        </p:spPr>
        <p:txBody>
          <a:bodyPr>
            <a:normAutofit fontScale="92500" lnSpcReduction="10000"/>
          </a:bodyPr>
          <a:lstStyle/>
          <a:p>
            <a:r>
              <a:rPr lang="en-GB" dirty="0"/>
              <a:t>One goal of this QI program is to improve the access to quality health services for patients.</a:t>
            </a:r>
          </a:p>
          <a:p>
            <a:r>
              <a:rPr lang="en-GB" dirty="0"/>
              <a:t>Some of the planned strategies that will help to improve access to quality healthcare include</a:t>
            </a:r>
          </a:p>
          <a:p>
            <a:pPr lvl="1"/>
            <a:r>
              <a:rPr lang="en-GB" dirty="0"/>
              <a:t>Improve consistency in seeing our own patients to ensure continuity of patients’ care by the same team</a:t>
            </a:r>
          </a:p>
          <a:p>
            <a:pPr lvl="1"/>
            <a:r>
              <a:rPr lang="en-GB" dirty="0"/>
              <a:t>Make scheduling an appointment easy for patients by improving the call centre systems and offering multiple ways of patients’ contact with the facility</a:t>
            </a:r>
          </a:p>
          <a:p>
            <a:pPr lvl="1"/>
            <a:r>
              <a:rPr lang="en-GB" dirty="0"/>
              <a:t>Increase and improve capacity of healthcare services, systems and structures</a:t>
            </a:r>
          </a:p>
          <a:p>
            <a:pPr lvl="1"/>
            <a:r>
              <a:rPr lang="en-GB" dirty="0"/>
              <a:t>Expand our healthcare services to include preventive services, home and community-based services</a:t>
            </a:r>
          </a:p>
          <a:p>
            <a:pPr lvl="1"/>
            <a:endParaRPr lang="en-GB" dirty="0"/>
          </a:p>
          <a:p>
            <a:pPr lvl="1"/>
            <a:endParaRPr lang="en-GB" dirty="0"/>
          </a:p>
        </p:txBody>
      </p:sp>
    </p:spTree>
    <p:extLst>
      <p:ext uri="{BB962C8B-B14F-4D97-AF65-F5344CB8AC3E}">
        <p14:creationId xmlns:p14="http://schemas.microsoft.com/office/powerpoint/2010/main" val="18704827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5BC320F-61E7-4071-977C-5DF9373F9313}"/>
              </a:ext>
            </a:extLst>
          </p:cNvPr>
          <p:cNvSpPr>
            <a:spLocks noGrp="1"/>
          </p:cNvSpPr>
          <p:nvPr>
            <p:ph type="title"/>
          </p:nvPr>
        </p:nvSpPr>
        <p:spPr>
          <a:xfrm>
            <a:off x="457200" y="704088"/>
            <a:ext cx="8229600" cy="743712"/>
          </a:xfrm>
        </p:spPr>
        <p:txBody>
          <a:bodyPr>
            <a:normAutofit fontScale="90000"/>
          </a:bodyPr>
          <a:lstStyle/>
          <a:p>
            <a:pPr algn="ctr"/>
            <a:r>
              <a:rPr lang="en-GB" sz="3600" dirty="0"/>
              <a:t>Contd</a:t>
            </a:r>
            <a:r>
              <a:rPr lang="en-GB" dirty="0"/>
              <a:t>.</a:t>
            </a:r>
          </a:p>
        </p:txBody>
      </p:sp>
      <p:sp>
        <p:nvSpPr>
          <p:cNvPr id="3" name="Content Placeholder 2">
            <a:extLst>
              <a:ext uri="{FF2B5EF4-FFF2-40B4-BE49-F238E27FC236}">
                <a16:creationId xmlns:a16="http://schemas.microsoft.com/office/drawing/2014/main" xmlns="" id="{903C4336-18ED-45F2-84DA-1E5D0BD6DF9A}"/>
              </a:ext>
            </a:extLst>
          </p:cNvPr>
          <p:cNvSpPr>
            <a:spLocks noGrp="1"/>
          </p:cNvSpPr>
          <p:nvPr>
            <p:ph idx="1"/>
          </p:nvPr>
        </p:nvSpPr>
        <p:spPr>
          <a:xfrm>
            <a:off x="457200" y="1524000"/>
            <a:ext cx="8229600" cy="4800600"/>
          </a:xfrm>
        </p:spPr>
        <p:txBody>
          <a:bodyPr/>
          <a:lstStyle/>
          <a:p>
            <a:r>
              <a:rPr lang="en-GB" dirty="0"/>
              <a:t>Other ways that we will ensure improved access to quality healthcare include:</a:t>
            </a:r>
          </a:p>
          <a:p>
            <a:pPr lvl="1"/>
            <a:r>
              <a:rPr lang="en-GB" dirty="0"/>
              <a:t>Affordable cost of care: partner with affordable insurance providers to ease access by patients</a:t>
            </a:r>
          </a:p>
          <a:p>
            <a:pPr lvl="1"/>
            <a:r>
              <a:rPr lang="en-GB" dirty="0"/>
              <a:t>Diversify our services: partner with professionals and experts in different medical fields to cater for most of the special patient needs</a:t>
            </a:r>
          </a:p>
          <a:p>
            <a:pPr lvl="1"/>
            <a:r>
              <a:rPr lang="en-GB" dirty="0"/>
              <a:t>Focus on being the primary care giver for our patients.</a:t>
            </a:r>
          </a:p>
          <a:p>
            <a:pPr lvl="1"/>
            <a:r>
              <a:rPr lang="en-GB" dirty="0"/>
              <a:t>Introduce telehealth to deliver quicker and convenient care to patients</a:t>
            </a:r>
          </a:p>
        </p:txBody>
      </p:sp>
    </p:spTree>
    <p:extLst>
      <p:ext uri="{BB962C8B-B14F-4D97-AF65-F5344CB8AC3E}">
        <p14:creationId xmlns:p14="http://schemas.microsoft.com/office/powerpoint/2010/main" val="1309230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DBABF0F-A5F8-4915-953A-277F2176BC5E}"/>
              </a:ext>
            </a:extLst>
          </p:cNvPr>
          <p:cNvSpPr>
            <a:spLocks noGrp="1"/>
          </p:cNvSpPr>
          <p:nvPr>
            <p:ph type="title"/>
          </p:nvPr>
        </p:nvSpPr>
        <p:spPr>
          <a:xfrm>
            <a:off x="457200" y="704088"/>
            <a:ext cx="8229600" cy="667512"/>
          </a:xfrm>
        </p:spPr>
        <p:txBody>
          <a:bodyPr>
            <a:normAutofit/>
          </a:bodyPr>
          <a:lstStyle/>
          <a:p>
            <a:pPr algn="ctr"/>
            <a:r>
              <a:rPr lang="en-GB" sz="3600" dirty="0"/>
              <a:t>Domains of Quality: Improved Structures </a:t>
            </a:r>
          </a:p>
        </p:txBody>
      </p:sp>
      <p:sp>
        <p:nvSpPr>
          <p:cNvPr id="3" name="Content Placeholder 2">
            <a:extLst>
              <a:ext uri="{FF2B5EF4-FFF2-40B4-BE49-F238E27FC236}">
                <a16:creationId xmlns:a16="http://schemas.microsoft.com/office/drawing/2014/main" xmlns="" id="{9AFA3E96-2213-4A83-9477-0920C667AAF3}"/>
              </a:ext>
            </a:extLst>
          </p:cNvPr>
          <p:cNvSpPr>
            <a:spLocks noGrp="1"/>
          </p:cNvSpPr>
          <p:nvPr>
            <p:ph idx="1"/>
          </p:nvPr>
        </p:nvSpPr>
        <p:spPr>
          <a:xfrm>
            <a:off x="457200" y="1524000"/>
            <a:ext cx="8229600" cy="4800600"/>
          </a:xfrm>
        </p:spPr>
        <p:txBody>
          <a:bodyPr/>
          <a:lstStyle/>
          <a:p>
            <a:r>
              <a:rPr lang="en-GB" dirty="0"/>
              <a:t>Structure is one of the factors to analyse quality in healthcare </a:t>
            </a:r>
          </a:p>
          <a:p>
            <a:r>
              <a:rPr lang="en-GB" dirty="0"/>
              <a:t>Structure refers to prerequisites such as staff, facility buildings and equipment.</a:t>
            </a:r>
          </a:p>
          <a:p>
            <a:r>
              <a:rPr lang="en-GB" dirty="0"/>
              <a:t>In this program, structure will also include resources such as time, and available systems such as documentation and staff support</a:t>
            </a:r>
          </a:p>
          <a:p>
            <a:endParaRPr lang="en-GB" dirty="0"/>
          </a:p>
        </p:txBody>
      </p:sp>
    </p:spTree>
    <p:extLst>
      <p:ext uri="{BB962C8B-B14F-4D97-AF65-F5344CB8AC3E}">
        <p14:creationId xmlns:p14="http://schemas.microsoft.com/office/powerpoint/2010/main" val="28264132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2F0DDB6-98E8-4542-931B-4905086AB8EB}"/>
              </a:ext>
            </a:extLst>
          </p:cNvPr>
          <p:cNvSpPr>
            <a:spLocks noGrp="1"/>
          </p:cNvSpPr>
          <p:nvPr>
            <p:ph type="title"/>
          </p:nvPr>
        </p:nvSpPr>
        <p:spPr>
          <a:xfrm>
            <a:off x="457200" y="704088"/>
            <a:ext cx="8229600" cy="667512"/>
          </a:xfrm>
        </p:spPr>
        <p:txBody>
          <a:bodyPr>
            <a:normAutofit fontScale="90000"/>
          </a:bodyPr>
          <a:lstStyle/>
          <a:p>
            <a:pPr algn="ctr"/>
            <a:r>
              <a:rPr lang="en-GB" sz="3600" dirty="0"/>
              <a:t>Contd</a:t>
            </a:r>
            <a:r>
              <a:rPr lang="en-GB" dirty="0"/>
              <a:t>. </a:t>
            </a:r>
          </a:p>
        </p:txBody>
      </p:sp>
      <p:sp>
        <p:nvSpPr>
          <p:cNvPr id="3" name="Content Placeholder 2">
            <a:extLst>
              <a:ext uri="{FF2B5EF4-FFF2-40B4-BE49-F238E27FC236}">
                <a16:creationId xmlns:a16="http://schemas.microsoft.com/office/drawing/2014/main" xmlns="" id="{A58DD6A6-984F-43C7-A53D-6D6A16742144}"/>
              </a:ext>
            </a:extLst>
          </p:cNvPr>
          <p:cNvSpPr>
            <a:spLocks noGrp="1"/>
          </p:cNvSpPr>
          <p:nvPr>
            <p:ph idx="1"/>
          </p:nvPr>
        </p:nvSpPr>
        <p:spPr>
          <a:xfrm>
            <a:off x="457200" y="1371600"/>
            <a:ext cx="8229600" cy="4953000"/>
          </a:xfrm>
        </p:spPr>
        <p:txBody>
          <a:bodyPr>
            <a:normAutofit fontScale="92500"/>
          </a:bodyPr>
          <a:lstStyle/>
          <a:p>
            <a:r>
              <a:rPr lang="en-GB" dirty="0"/>
              <a:t>Provide clear understanding of roles and responsibilities related to QI</a:t>
            </a:r>
          </a:p>
          <a:p>
            <a:r>
              <a:rPr lang="en-GB" dirty="0"/>
              <a:t>Ensure each member of the team is responsible for achieving QI objectives</a:t>
            </a:r>
          </a:p>
          <a:p>
            <a:r>
              <a:rPr lang="en-GB" dirty="0"/>
              <a:t>Develop key staff roles – formalize their roles within the QI team</a:t>
            </a:r>
          </a:p>
          <a:p>
            <a:pPr lvl="1"/>
            <a:r>
              <a:rPr lang="en-GB" dirty="0"/>
              <a:t>Overall leader – drive the day-to-day work, measurement and communication</a:t>
            </a:r>
          </a:p>
          <a:p>
            <a:pPr lvl="1"/>
            <a:r>
              <a:rPr lang="en-GB" dirty="0"/>
              <a:t>Data entry staff – performs regular data entry and reports</a:t>
            </a:r>
          </a:p>
          <a:p>
            <a:pPr lvl="1"/>
            <a:r>
              <a:rPr lang="en-GB" dirty="0"/>
              <a:t>Operations staff – responsible for streamlining processes</a:t>
            </a:r>
          </a:p>
          <a:p>
            <a:pPr lvl="1"/>
            <a:r>
              <a:rPr lang="en-GB" dirty="0"/>
              <a:t>Data specialist – collects and analyses data using QI tools</a:t>
            </a:r>
          </a:p>
          <a:p>
            <a:pPr lvl="1"/>
            <a:endParaRPr lang="en-GB" dirty="0"/>
          </a:p>
          <a:p>
            <a:endParaRPr lang="en-GB" dirty="0"/>
          </a:p>
        </p:txBody>
      </p:sp>
    </p:spTree>
    <p:extLst>
      <p:ext uri="{BB962C8B-B14F-4D97-AF65-F5344CB8AC3E}">
        <p14:creationId xmlns:p14="http://schemas.microsoft.com/office/powerpoint/2010/main" val="39987432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ED773F0-43BF-4B4E-B603-D4318318A897}"/>
              </a:ext>
            </a:extLst>
          </p:cNvPr>
          <p:cNvSpPr>
            <a:spLocks noGrp="1"/>
          </p:cNvSpPr>
          <p:nvPr>
            <p:ph type="title"/>
          </p:nvPr>
        </p:nvSpPr>
        <p:spPr>
          <a:xfrm>
            <a:off x="457200" y="704088"/>
            <a:ext cx="8229600" cy="667512"/>
          </a:xfrm>
        </p:spPr>
        <p:txBody>
          <a:bodyPr>
            <a:normAutofit/>
          </a:bodyPr>
          <a:lstStyle/>
          <a:p>
            <a:pPr algn="ctr"/>
            <a:r>
              <a:rPr lang="en-GB" sz="3600" dirty="0"/>
              <a:t>Quality Domains: Process</a:t>
            </a:r>
          </a:p>
        </p:txBody>
      </p:sp>
      <p:sp>
        <p:nvSpPr>
          <p:cNvPr id="3" name="Content Placeholder 2">
            <a:extLst>
              <a:ext uri="{FF2B5EF4-FFF2-40B4-BE49-F238E27FC236}">
                <a16:creationId xmlns:a16="http://schemas.microsoft.com/office/drawing/2014/main" xmlns="" id="{1EE9D1C9-AD5F-4191-AD43-6E03154CD321}"/>
              </a:ext>
            </a:extLst>
          </p:cNvPr>
          <p:cNvSpPr>
            <a:spLocks noGrp="1"/>
          </p:cNvSpPr>
          <p:nvPr>
            <p:ph idx="1"/>
          </p:nvPr>
        </p:nvSpPr>
        <p:spPr>
          <a:xfrm>
            <a:off x="457200" y="1371600"/>
            <a:ext cx="8229600" cy="4953000"/>
          </a:xfrm>
        </p:spPr>
        <p:txBody>
          <a:bodyPr/>
          <a:lstStyle/>
          <a:p>
            <a:r>
              <a:rPr lang="en-GB" dirty="0"/>
              <a:t>Process describes how structure is put into practice</a:t>
            </a:r>
          </a:p>
          <a:p>
            <a:r>
              <a:rPr lang="en-GB" dirty="0"/>
              <a:t>Process describes quality improvement culture </a:t>
            </a:r>
          </a:p>
          <a:p>
            <a:r>
              <a:rPr lang="en-GB" dirty="0"/>
              <a:t>Processes within a healthcare facility are in two major components:</a:t>
            </a:r>
          </a:p>
          <a:p>
            <a:pPr lvl="1"/>
            <a:r>
              <a:rPr lang="en-GB" dirty="0"/>
              <a:t>What is done (the kind of care provided)</a:t>
            </a:r>
          </a:p>
          <a:p>
            <a:pPr lvl="1"/>
            <a:r>
              <a:rPr lang="en-GB" dirty="0"/>
              <a:t>How it is done (when, where and by whom)</a:t>
            </a:r>
          </a:p>
          <a:p>
            <a:pPr marL="484632" indent="-457200"/>
            <a:r>
              <a:rPr lang="en-GB" dirty="0"/>
              <a:t>For this quality improvement program, we will address both components at the same time</a:t>
            </a:r>
          </a:p>
        </p:txBody>
      </p:sp>
    </p:spTree>
    <p:extLst>
      <p:ext uri="{BB962C8B-B14F-4D97-AF65-F5344CB8AC3E}">
        <p14:creationId xmlns:p14="http://schemas.microsoft.com/office/powerpoint/2010/main" val="36049998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BD8EEAE-C1A4-4AC6-BFB1-323113D134ED}"/>
              </a:ext>
            </a:extLst>
          </p:cNvPr>
          <p:cNvSpPr>
            <a:spLocks noGrp="1"/>
          </p:cNvSpPr>
          <p:nvPr>
            <p:ph type="title"/>
          </p:nvPr>
        </p:nvSpPr>
        <p:spPr>
          <a:xfrm>
            <a:off x="457200" y="704088"/>
            <a:ext cx="8229600" cy="743712"/>
          </a:xfrm>
        </p:spPr>
        <p:txBody>
          <a:bodyPr>
            <a:normAutofit/>
          </a:bodyPr>
          <a:lstStyle/>
          <a:p>
            <a:r>
              <a:rPr lang="en-GB" sz="3600" dirty="0"/>
              <a:t>Contd.</a:t>
            </a:r>
          </a:p>
        </p:txBody>
      </p:sp>
      <p:sp>
        <p:nvSpPr>
          <p:cNvPr id="3" name="Content Placeholder 2">
            <a:extLst>
              <a:ext uri="{FF2B5EF4-FFF2-40B4-BE49-F238E27FC236}">
                <a16:creationId xmlns:a16="http://schemas.microsoft.com/office/drawing/2014/main" xmlns="" id="{AD9DC357-08CB-4D57-9F68-A05808E6C2F3}"/>
              </a:ext>
            </a:extLst>
          </p:cNvPr>
          <p:cNvSpPr>
            <a:spLocks noGrp="1"/>
          </p:cNvSpPr>
          <p:nvPr>
            <p:ph idx="1"/>
          </p:nvPr>
        </p:nvSpPr>
        <p:spPr>
          <a:xfrm>
            <a:off x="457200" y="1600200"/>
            <a:ext cx="8229600" cy="4724400"/>
          </a:xfrm>
        </p:spPr>
        <p:txBody>
          <a:bodyPr/>
          <a:lstStyle/>
          <a:p>
            <a:r>
              <a:rPr lang="en-GB" dirty="0"/>
              <a:t>The culture of quality improvement (process) in this facility will be enhanced through:</a:t>
            </a:r>
          </a:p>
          <a:p>
            <a:pPr lvl="1"/>
            <a:r>
              <a:rPr lang="en-GB" dirty="0"/>
              <a:t>Introducing rewards for good examples among staff – to motivate personal efforts and co-operation</a:t>
            </a:r>
          </a:p>
          <a:p>
            <a:pPr lvl="1"/>
            <a:r>
              <a:rPr lang="en-GB" dirty="0"/>
              <a:t>Teamwork training through teambuilding activities and onsite training</a:t>
            </a:r>
          </a:p>
          <a:p>
            <a:pPr lvl="1"/>
            <a:r>
              <a:rPr lang="en-GB" dirty="0"/>
              <a:t>Improve on the current internal and external systems to allow easier collaborations </a:t>
            </a:r>
          </a:p>
          <a:p>
            <a:pPr lvl="1"/>
            <a:r>
              <a:rPr lang="en-GB" dirty="0"/>
              <a:t>Plan-Do-Study-Act (PDSA) model – a method to functional relationship between process changes and outcomes</a:t>
            </a:r>
          </a:p>
        </p:txBody>
      </p:sp>
    </p:spTree>
    <p:extLst>
      <p:ext uri="{BB962C8B-B14F-4D97-AF65-F5344CB8AC3E}">
        <p14:creationId xmlns:p14="http://schemas.microsoft.com/office/powerpoint/2010/main" val="1641922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C836C67-DA24-4663-A846-7FA8D35041D5}"/>
              </a:ext>
            </a:extLst>
          </p:cNvPr>
          <p:cNvSpPr>
            <a:spLocks noGrp="1"/>
          </p:cNvSpPr>
          <p:nvPr>
            <p:ph type="title"/>
          </p:nvPr>
        </p:nvSpPr>
        <p:spPr>
          <a:xfrm>
            <a:off x="457200" y="704088"/>
            <a:ext cx="8229600" cy="667512"/>
          </a:xfrm>
        </p:spPr>
        <p:txBody>
          <a:bodyPr>
            <a:normAutofit fontScale="90000"/>
          </a:bodyPr>
          <a:lstStyle/>
          <a:p>
            <a:pPr algn="ctr"/>
            <a:r>
              <a:rPr lang="en-GB" sz="3600" dirty="0"/>
              <a:t>Quality Domains: Outcome</a:t>
            </a:r>
            <a:r>
              <a:rPr lang="en-GB" dirty="0"/>
              <a:t> </a:t>
            </a:r>
          </a:p>
        </p:txBody>
      </p:sp>
      <p:sp>
        <p:nvSpPr>
          <p:cNvPr id="3" name="Content Placeholder 2">
            <a:extLst>
              <a:ext uri="{FF2B5EF4-FFF2-40B4-BE49-F238E27FC236}">
                <a16:creationId xmlns:a16="http://schemas.microsoft.com/office/drawing/2014/main" xmlns="" id="{5FD4A1EA-D8B8-463A-929E-9D717C15F11D}"/>
              </a:ext>
            </a:extLst>
          </p:cNvPr>
          <p:cNvSpPr>
            <a:spLocks noGrp="1"/>
          </p:cNvSpPr>
          <p:nvPr>
            <p:ph idx="1"/>
          </p:nvPr>
        </p:nvSpPr>
        <p:spPr>
          <a:xfrm>
            <a:off x="457200" y="1524000"/>
            <a:ext cx="8229600" cy="4800600"/>
          </a:xfrm>
        </p:spPr>
        <p:txBody>
          <a:bodyPr/>
          <a:lstStyle/>
          <a:p>
            <a:r>
              <a:rPr lang="en-GB" dirty="0"/>
              <a:t>Outcome refers to evaluation of goal achievement and development of competence related to quality improvement. </a:t>
            </a:r>
          </a:p>
          <a:p>
            <a:r>
              <a:rPr lang="en-GB" dirty="0"/>
              <a:t>The goal of focusing on outcomes in quality improvement is to:</a:t>
            </a:r>
          </a:p>
          <a:p>
            <a:pPr lvl="1"/>
            <a:r>
              <a:rPr lang="en-GB" dirty="0"/>
              <a:t>ensure clear and unambiguous goals, regular evaluations of the goals </a:t>
            </a:r>
          </a:p>
          <a:p>
            <a:pPr lvl="1"/>
            <a:r>
              <a:rPr lang="en-GB" dirty="0"/>
              <a:t>documentation of evaluation results and</a:t>
            </a:r>
          </a:p>
          <a:p>
            <a:pPr lvl="1"/>
            <a:r>
              <a:rPr lang="en-GB" dirty="0"/>
              <a:t>feedback of the results.</a:t>
            </a:r>
          </a:p>
        </p:txBody>
      </p:sp>
    </p:spTree>
    <p:extLst>
      <p:ext uri="{BB962C8B-B14F-4D97-AF65-F5344CB8AC3E}">
        <p14:creationId xmlns:p14="http://schemas.microsoft.com/office/powerpoint/2010/main" val="35113561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7EFBC3D-FE64-4FD9-9C18-9510F8C95668}"/>
              </a:ext>
            </a:extLst>
          </p:cNvPr>
          <p:cNvSpPr>
            <a:spLocks noGrp="1"/>
          </p:cNvSpPr>
          <p:nvPr>
            <p:ph type="title"/>
          </p:nvPr>
        </p:nvSpPr>
        <p:spPr>
          <a:xfrm>
            <a:off x="457200" y="704088"/>
            <a:ext cx="8229600" cy="591312"/>
          </a:xfrm>
        </p:spPr>
        <p:txBody>
          <a:bodyPr>
            <a:normAutofit fontScale="90000"/>
          </a:bodyPr>
          <a:lstStyle/>
          <a:p>
            <a:pPr algn="ctr"/>
            <a:r>
              <a:rPr lang="en-GB" sz="3600" dirty="0"/>
              <a:t>Contd. </a:t>
            </a:r>
          </a:p>
        </p:txBody>
      </p:sp>
      <p:sp>
        <p:nvSpPr>
          <p:cNvPr id="3" name="Content Placeholder 2">
            <a:extLst>
              <a:ext uri="{FF2B5EF4-FFF2-40B4-BE49-F238E27FC236}">
                <a16:creationId xmlns:a16="http://schemas.microsoft.com/office/drawing/2014/main" xmlns="" id="{45C0EE84-94A9-4C8D-8421-424D58ADC329}"/>
              </a:ext>
            </a:extLst>
          </p:cNvPr>
          <p:cNvSpPr>
            <a:spLocks noGrp="1"/>
          </p:cNvSpPr>
          <p:nvPr>
            <p:ph idx="1"/>
          </p:nvPr>
        </p:nvSpPr>
        <p:spPr>
          <a:xfrm>
            <a:off x="457200" y="1447800"/>
            <a:ext cx="8229600" cy="4876800"/>
          </a:xfrm>
        </p:spPr>
        <p:txBody>
          <a:bodyPr>
            <a:normAutofit fontScale="92500"/>
          </a:bodyPr>
          <a:lstStyle/>
          <a:p>
            <a:r>
              <a:rPr lang="en-GB" dirty="0"/>
              <a:t>This QI program will involve continuous measurement of quality improvement in all the five domains of QI.</a:t>
            </a:r>
          </a:p>
          <a:p>
            <a:r>
              <a:rPr lang="en-GB" dirty="0"/>
              <a:t>Outcomes will be measured and reported regularly</a:t>
            </a:r>
          </a:p>
          <a:p>
            <a:r>
              <a:rPr lang="en-GB" dirty="0"/>
              <a:t>Gaps will be identified, then baselines set, and re-measured based on the new baselines</a:t>
            </a:r>
          </a:p>
          <a:p>
            <a:r>
              <a:rPr lang="en-GB" dirty="0"/>
              <a:t>Best practices learned from the measurement of outcomes will be adopted, hence further improving outcomes.</a:t>
            </a:r>
          </a:p>
          <a:p>
            <a:r>
              <a:rPr lang="en-GB" dirty="0"/>
              <a:t>Plan-Do-Study-Act model will be an important tool in the measurement of outcomes.</a:t>
            </a:r>
          </a:p>
          <a:p>
            <a:r>
              <a:rPr lang="en-GB" dirty="0"/>
              <a:t>Measuring, reporting and enacting outcomes will help in improving patient experience, reduce waste and improve staff efficiency and effectiveness in delivering care</a:t>
            </a:r>
          </a:p>
        </p:txBody>
      </p:sp>
    </p:spTree>
    <p:extLst>
      <p:ext uri="{BB962C8B-B14F-4D97-AF65-F5344CB8AC3E}">
        <p14:creationId xmlns:p14="http://schemas.microsoft.com/office/powerpoint/2010/main" val="4794514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8D8BB41-5A2A-4446-B68C-D940351A248E}"/>
              </a:ext>
            </a:extLst>
          </p:cNvPr>
          <p:cNvSpPr>
            <a:spLocks noGrp="1"/>
          </p:cNvSpPr>
          <p:nvPr>
            <p:ph type="title"/>
          </p:nvPr>
        </p:nvSpPr>
        <p:spPr>
          <a:xfrm>
            <a:off x="457200" y="704088"/>
            <a:ext cx="8229600" cy="743712"/>
          </a:xfrm>
        </p:spPr>
        <p:txBody>
          <a:bodyPr>
            <a:normAutofit/>
          </a:bodyPr>
          <a:lstStyle/>
          <a:p>
            <a:pPr algn="ctr"/>
            <a:r>
              <a:rPr lang="en-GB" sz="3600" dirty="0"/>
              <a:t>Quality Domains: Patient Experience</a:t>
            </a:r>
          </a:p>
        </p:txBody>
      </p:sp>
      <p:sp>
        <p:nvSpPr>
          <p:cNvPr id="3" name="Content Placeholder 2">
            <a:extLst>
              <a:ext uri="{FF2B5EF4-FFF2-40B4-BE49-F238E27FC236}">
                <a16:creationId xmlns:a16="http://schemas.microsoft.com/office/drawing/2014/main" xmlns="" id="{4B1EDED4-3B2F-4FF8-9892-6E43CF6D25BD}"/>
              </a:ext>
            </a:extLst>
          </p:cNvPr>
          <p:cNvSpPr>
            <a:spLocks noGrp="1"/>
          </p:cNvSpPr>
          <p:nvPr>
            <p:ph idx="1"/>
          </p:nvPr>
        </p:nvSpPr>
        <p:spPr>
          <a:xfrm>
            <a:off x="457200" y="1524000"/>
            <a:ext cx="8229600" cy="4800600"/>
          </a:xfrm>
        </p:spPr>
        <p:txBody>
          <a:bodyPr/>
          <a:lstStyle/>
          <a:p>
            <a:r>
              <a:rPr lang="en-GB" dirty="0"/>
              <a:t>The approach to measuring our patients’ experience will include surveys and interviews with patients.</a:t>
            </a:r>
          </a:p>
          <a:p>
            <a:r>
              <a:rPr lang="en-GB" dirty="0"/>
              <a:t>Doctors and nurses will be required to take about 10 minutes with every visiting patient to interview them about their experience with our services.</a:t>
            </a:r>
          </a:p>
          <a:p>
            <a:r>
              <a:rPr lang="en-GB" dirty="0"/>
              <a:t>Patients not interviewed will survey questionnaires to responds regarding their experience</a:t>
            </a:r>
          </a:p>
          <a:p>
            <a:r>
              <a:rPr lang="en-GB" dirty="0"/>
              <a:t>These responses will be analysed and results reported.</a:t>
            </a:r>
          </a:p>
          <a:p>
            <a:r>
              <a:rPr lang="en-GB" dirty="0"/>
              <a:t>Areas of improvement will be noted and evaluated regularly to ensure patient experience is improved</a:t>
            </a:r>
          </a:p>
          <a:p>
            <a:endParaRPr lang="en-GB" dirty="0"/>
          </a:p>
        </p:txBody>
      </p:sp>
    </p:spTree>
    <p:extLst>
      <p:ext uri="{BB962C8B-B14F-4D97-AF65-F5344CB8AC3E}">
        <p14:creationId xmlns:p14="http://schemas.microsoft.com/office/powerpoint/2010/main" val="6225415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BDFC871-6FBA-45DD-9C37-33568CD694E1}"/>
              </a:ext>
            </a:extLst>
          </p:cNvPr>
          <p:cNvSpPr>
            <a:spLocks noGrp="1"/>
          </p:cNvSpPr>
          <p:nvPr>
            <p:ph type="title"/>
          </p:nvPr>
        </p:nvSpPr>
        <p:spPr>
          <a:xfrm>
            <a:off x="457200" y="704088"/>
            <a:ext cx="8229600" cy="819912"/>
          </a:xfrm>
        </p:spPr>
        <p:txBody>
          <a:bodyPr/>
          <a:lstStyle/>
          <a:p>
            <a:pPr algn="ctr"/>
            <a:r>
              <a:rPr lang="en-GB" sz="3600" dirty="0"/>
              <a:t>Contd</a:t>
            </a:r>
            <a:r>
              <a:rPr lang="en-GB" dirty="0"/>
              <a:t>.</a:t>
            </a:r>
          </a:p>
        </p:txBody>
      </p:sp>
      <p:sp>
        <p:nvSpPr>
          <p:cNvPr id="3" name="Content Placeholder 2">
            <a:extLst>
              <a:ext uri="{FF2B5EF4-FFF2-40B4-BE49-F238E27FC236}">
                <a16:creationId xmlns:a16="http://schemas.microsoft.com/office/drawing/2014/main" xmlns="" id="{B5DB940D-73F7-4B74-A91D-61D57AD0295A}"/>
              </a:ext>
            </a:extLst>
          </p:cNvPr>
          <p:cNvSpPr>
            <a:spLocks noGrp="1"/>
          </p:cNvSpPr>
          <p:nvPr>
            <p:ph idx="1"/>
          </p:nvPr>
        </p:nvSpPr>
        <p:spPr>
          <a:xfrm>
            <a:off x="457200" y="1676400"/>
            <a:ext cx="8229600" cy="4702791"/>
          </a:xfrm>
        </p:spPr>
        <p:txBody>
          <a:bodyPr/>
          <a:lstStyle/>
          <a:p>
            <a:r>
              <a:rPr lang="en-GB" dirty="0"/>
              <a:t>The QI program will also involve the following improvements on patient experience:</a:t>
            </a:r>
          </a:p>
          <a:p>
            <a:pPr lvl="1"/>
            <a:r>
              <a:rPr lang="en-GB" dirty="0"/>
              <a:t>Offer timely appointments and avoid declining patient appointments</a:t>
            </a:r>
          </a:p>
          <a:p>
            <a:pPr lvl="1"/>
            <a:r>
              <a:rPr lang="en-GB" dirty="0"/>
              <a:t>Provide as much information access to patients as possible</a:t>
            </a:r>
          </a:p>
          <a:p>
            <a:pPr lvl="1"/>
            <a:r>
              <a:rPr lang="en-GB" dirty="0"/>
              <a:t>Ensure good and respectful communication with patients</a:t>
            </a:r>
          </a:p>
          <a:p>
            <a:pPr lvl="1"/>
            <a:r>
              <a:rPr lang="en-GB" dirty="0"/>
              <a:t>Engage patients and their families/next of kin to ensure quality care is given</a:t>
            </a:r>
          </a:p>
        </p:txBody>
      </p:sp>
    </p:spTree>
    <p:extLst>
      <p:ext uri="{BB962C8B-B14F-4D97-AF65-F5344CB8AC3E}">
        <p14:creationId xmlns:p14="http://schemas.microsoft.com/office/powerpoint/2010/main" val="17831107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12F36EF-BDF3-4313-BCAC-4608E67F63C2}"/>
              </a:ext>
            </a:extLst>
          </p:cNvPr>
          <p:cNvSpPr>
            <a:spLocks noGrp="1"/>
          </p:cNvSpPr>
          <p:nvPr>
            <p:ph type="title"/>
          </p:nvPr>
        </p:nvSpPr>
        <p:spPr>
          <a:xfrm>
            <a:off x="457200" y="704088"/>
            <a:ext cx="8229600" cy="667512"/>
          </a:xfrm>
        </p:spPr>
        <p:txBody>
          <a:bodyPr>
            <a:normAutofit/>
          </a:bodyPr>
          <a:lstStyle/>
          <a:p>
            <a:pPr algn="ctr"/>
            <a:r>
              <a:rPr lang="en-GB" sz="3600" dirty="0"/>
              <a:t>Healthcare Employee Experience</a:t>
            </a:r>
          </a:p>
        </p:txBody>
      </p:sp>
      <p:sp>
        <p:nvSpPr>
          <p:cNvPr id="3" name="Content Placeholder 2">
            <a:extLst>
              <a:ext uri="{FF2B5EF4-FFF2-40B4-BE49-F238E27FC236}">
                <a16:creationId xmlns:a16="http://schemas.microsoft.com/office/drawing/2014/main" xmlns="" id="{9574CDE2-3DA7-4CAF-8A6E-B9E95C5FF514}"/>
              </a:ext>
            </a:extLst>
          </p:cNvPr>
          <p:cNvSpPr>
            <a:spLocks noGrp="1"/>
          </p:cNvSpPr>
          <p:nvPr>
            <p:ph idx="1"/>
          </p:nvPr>
        </p:nvSpPr>
        <p:spPr>
          <a:xfrm>
            <a:off x="457200" y="1524000"/>
            <a:ext cx="8229600" cy="5181600"/>
          </a:xfrm>
        </p:spPr>
        <p:txBody>
          <a:bodyPr>
            <a:normAutofit fontScale="92500" lnSpcReduction="10000"/>
          </a:bodyPr>
          <a:lstStyle/>
          <a:p>
            <a:r>
              <a:rPr lang="en-GB" dirty="0"/>
              <a:t>Happy employees, happy patients. This will be our motto in the journey of improving our employees’ experience</a:t>
            </a:r>
          </a:p>
          <a:p>
            <a:r>
              <a:rPr lang="en-GB" dirty="0"/>
              <a:t>This QI program revolves around improving employee experience through the five domains of QI</a:t>
            </a:r>
          </a:p>
          <a:p>
            <a:pPr lvl="1"/>
            <a:r>
              <a:rPr lang="en-GB" dirty="0"/>
              <a:t>Access: expansion of our services will create more opportunities for employee engagement and growth</a:t>
            </a:r>
          </a:p>
          <a:p>
            <a:pPr lvl="1"/>
            <a:r>
              <a:rPr lang="en-GB" dirty="0"/>
              <a:t>Structure: offers clear understanding of roles and responsibilities of employees, hence increased motivation</a:t>
            </a:r>
          </a:p>
          <a:p>
            <a:pPr lvl="1"/>
            <a:r>
              <a:rPr lang="en-GB" dirty="0"/>
              <a:t>Process: rewards and employee training will go  long way in improving our employees’ experience</a:t>
            </a:r>
          </a:p>
          <a:p>
            <a:pPr lvl="1"/>
            <a:r>
              <a:rPr lang="en-GB" dirty="0"/>
              <a:t>Outcome: employees will be on a continuous improvement journey, for both their experience and healthcare quality</a:t>
            </a:r>
          </a:p>
          <a:p>
            <a:pPr lvl="1"/>
            <a:r>
              <a:rPr lang="en-GB" dirty="0"/>
              <a:t>Patient Experience: engagement with patients for feedback will enhance employee-patient relationship</a:t>
            </a:r>
          </a:p>
          <a:p>
            <a:pPr lvl="1"/>
            <a:endParaRPr lang="en-GB" dirty="0"/>
          </a:p>
          <a:p>
            <a:pPr marL="0" indent="0">
              <a:buNone/>
            </a:pPr>
            <a:endParaRPr lang="en-GB" dirty="0"/>
          </a:p>
        </p:txBody>
      </p:sp>
    </p:spTree>
    <p:extLst>
      <p:ext uri="{BB962C8B-B14F-4D97-AF65-F5344CB8AC3E}">
        <p14:creationId xmlns:p14="http://schemas.microsoft.com/office/powerpoint/2010/main" val="29671563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C23973D-2E93-4F93-AA47-09ACE93BE539}"/>
              </a:ext>
            </a:extLst>
          </p:cNvPr>
          <p:cNvSpPr>
            <a:spLocks noGrp="1"/>
          </p:cNvSpPr>
          <p:nvPr>
            <p:ph type="title"/>
          </p:nvPr>
        </p:nvSpPr>
        <p:spPr>
          <a:xfrm>
            <a:off x="457200" y="704088"/>
            <a:ext cx="8229600" cy="819912"/>
          </a:xfrm>
        </p:spPr>
        <p:txBody>
          <a:bodyPr/>
          <a:lstStyle/>
          <a:p>
            <a:pPr algn="ctr"/>
            <a:r>
              <a:rPr lang="en-GB" sz="3600" dirty="0"/>
              <a:t>Contd</a:t>
            </a:r>
            <a:r>
              <a:rPr lang="en-GB" dirty="0"/>
              <a:t>. </a:t>
            </a:r>
          </a:p>
        </p:txBody>
      </p:sp>
      <p:sp>
        <p:nvSpPr>
          <p:cNvPr id="3" name="Content Placeholder 2">
            <a:extLst>
              <a:ext uri="{FF2B5EF4-FFF2-40B4-BE49-F238E27FC236}">
                <a16:creationId xmlns:a16="http://schemas.microsoft.com/office/drawing/2014/main" xmlns="" id="{30069177-B659-4024-A00E-F076FAED1BC1}"/>
              </a:ext>
            </a:extLst>
          </p:cNvPr>
          <p:cNvSpPr>
            <a:spLocks noGrp="1"/>
          </p:cNvSpPr>
          <p:nvPr>
            <p:ph idx="1"/>
          </p:nvPr>
        </p:nvSpPr>
        <p:spPr>
          <a:xfrm>
            <a:off x="457200" y="1600200"/>
            <a:ext cx="8229600" cy="4724400"/>
          </a:xfrm>
        </p:spPr>
        <p:txBody>
          <a:bodyPr/>
          <a:lstStyle/>
          <a:p>
            <a:r>
              <a:rPr lang="en-GB" dirty="0"/>
              <a:t>Other ways of improving employee experience:</a:t>
            </a:r>
          </a:p>
          <a:p>
            <a:pPr lvl="1"/>
            <a:r>
              <a:rPr lang="en-GB" dirty="0"/>
              <a:t>Introduce exchange programs with partners: employees get to have a different experience of environment and work</a:t>
            </a:r>
          </a:p>
          <a:p>
            <a:pPr lvl="1"/>
            <a:r>
              <a:rPr lang="en-GB" dirty="0"/>
              <a:t>Create employee development plan: this will help employees to schedule their career growth plans through trainings, certifications</a:t>
            </a:r>
          </a:p>
          <a:p>
            <a:pPr lvl="1"/>
            <a:r>
              <a:rPr lang="en-GB" dirty="0"/>
              <a:t>Provide development opportunities that support a positive employee experience.</a:t>
            </a:r>
          </a:p>
        </p:txBody>
      </p:sp>
    </p:spTree>
    <p:extLst>
      <p:ext uri="{BB962C8B-B14F-4D97-AF65-F5344CB8AC3E}">
        <p14:creationId xmlns:p14="http://schemas.microsoft.com/office/powerpoint/2010/main" val="10567783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954148C4-0930-4840-93FD-0D2085EE212D}"/>
              </a:ext>
            </a:extLst>
          </p:cNvPr>
          <p:cNvSpPr>
            <a:spLocks noGrp="1"/>
          </p:cNvSpPr>
          <p:nvPr>
            <p:ph idx="1"/>
          </p:nvPr>
        </p:nvSpPr>
        <p:spPr/>
        <p:txBody>
          <a:bodyPr>
            <a:normAutofit fontScale="77500" lnSpcReduction="20000"/>
          </a:bodyPr>
          <a:lstStyle/>
          <a:p>
            <a:r>
              <a:rPr lang="en-US" dirty="0"/>
              <a:t>Lacy N, Pullman A, Reuter M, Lovejoy B. (2004). Why we don't come: patients' perceptions on no shows. </a:t>
            </a:r>
            <a:r>
              <a:rPr lang="en-US" i="1" dirty="0"/>
              <a:t>Ann Fam Med</a:t>
            </a:r>
            <a:r>
              <a:rPr lang="en-US" dirty="0"/>
              <a:t>. 2:541–545.</a:t>
            </a:r>
          </a:p>
          <a:p>
            <a:r>
              <a:rPr lang="en-US" dirty="0" err="1"/>
              <a:t>Leape</a:t>
            </a:r>
            <a:r>
              <a:rPr lang="en-US" dirty="0"/>
              <a:t> LL. (2002 ). Reporting of adverse events. N </a:t>
            </a:r>
            <a:r>
              <a:rPr lang="en-US" dirty="0" err="1"/>
              <a:t>Engl</a:t>
            </a:r>
            <a:r>
              <a:rPr lang="en-US" dirty="0"/>
              <a:t> J Med. 347 (20): 1633-1638. 10.1056/NEJMNEJMhpr011493.</a:t>
            </a:r>
          </a:p>
          <a:p>
            <a:r>
              <a:rPr lang="en-US" dirty="0"/>
              <a:t>Berwick DM. (1998). Developing and testing changes in delivery of care. Ann Intern Med. 128:651–6.</a:t>
            </a:r>
          </a:p>
          <a:p>
            <a:r>
              <a:rPr lang="en-US" dirty="0"/>
              <a:t>Berwick DM. (2003).  Improvement, trust, and the healthcare workforce. Qual </a:t>
            </a:r>
            <a:r>
              <a:rPr lang="en-US" dirty="0" err="1"/>
              <a:t>Saf</a:t>
            </a:r>
            <a:r>
              <a:rPr lang="en-US" dirty="0"/>
              <a:t> Health Care. 12:2–6.</a:t>
            </a:r>
          </a:p>
          <a:p>
            <a:r>
              <a:rPr lang="en-US" dirty="0"/>
              <a:t>Roberts KH, Madsen P, Desai V, Van </a:t>
            </a:r>
            <a:r>
              <a:rPr lang="en-US" dirty="0" err="1"/>
              <a:t>Stralen</a:t>
            </a:r>
            <a:r>
              <a:rPr lang="en-US" dirty="0"/>
              <a:t> D. (2005 ). A case of the birth and death of a high reliability healthcare </a:t>
            </a:r>
            <a:r>
              <a:rPr lang="en-US" dirty="0" err="1"/>
              <a:t>organisation</a:t>
            </a:r>
            <a:r>
              <a:rPr lang="en-US" dirty="0"/>
              <a:t>. Qual </a:t>
            </a:r>
            <a:r>
              <a:rPr lang="en-US" dirty="0" err="1"/>
              <a:t>Saf</a:t>
            </a:r>
            <a:r>
              <a:rPr lang="en-US" dirty="0"/>
              <a:t> Health Care. 14 (3)</a:t>
            </a:r>
          </a:p>
          <a:p>
            <a:r>
              <a:rPr lang="en-US" dirty="0"/>
              <a:t>Berkowitz, B. (2016). The Patient Experience and Patient Satisfaction: Measurement of a Complex Dynamic. </a:t>
            </a:r>
            <a:r>
              <a:rPr lang="en-US" i="1" dirty="0"/>
              <a:t>OJIN: The Online Journal of Issues in Nursing.</a:t>
            </a:r>
            <a:r>
              <a:rPr lang="en-US" dirty="0"/>
              <a:t> 21(1).</a:t>
            </a:r>
            <a:endParaRPr lang="en-GB" dirty="0"/>
          </a:p>
        </p:txBody>
      </p:sp>
      <p:sp>
        <p:nvSpPr>
          <p:cNvPr id="2" name="Title 1">
            <a:extLst>
              <a:ext uri="{FF2B5EF4-FFF2-40B4-BE49-F238E27FC236}">
                <a16:creationId xmlns:a16="http://schemas.microsoft.com/office/drawing/2014/main" xmlns="" id="{CCF8F813-C677-4F7C-ACD5-F49F8572F471}"/>
              </a:ext>
            </a:extLst>
          </p:cNvPr>
          <p:cNvSpPr>
            <a:spLocks noGrp="1"/>
          </p:cNvSpPr>
          <p:nvPr>
            <p:ph type="title"/>
          </p:nvPr>
        </p:nvSpPr>
        <p:spPr/>
        <p:txBody>
          <a:bodyPr/>
          <a:lstStyle/>
          <a:p>
            <a:pPr algn="ctr"/>
            <a:r>
              <a:rPr lang="en-GB" dirty="0"/>
              <a:t>References </a:t>
            </a:r>
          </a:p>
        </p:txBody>
      </p:sp>
    </p:spTree>
    <p:extLst>
      <p:ext uri="{BB962C8B-B14F-4D97-AF65-F5344CB8AC3E}">
        <p14:creationId xmlns:p14="http://schemas.microsoft.com/office/powerpoint/2010/main" val="179605808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621</TotalTime>
  <Words>2314</Words>
  <Application>Microsoft Office PowerPoint</Application>
  <PresentationFormat>On-screen Show (4:3)</PresentationFormat>
  <Paragraphs>201</Paragraphs>
  <Slides>17</Slides>
  <Notes>16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Calibri</vt:lpstr>
      <vt:lpstr>Constantia</vt:lpstr>
      <vt:lpstr>Times New Roman</vt:lpstr>
      <vt:lpstr>Wingdings 2</vt:lpstr>
      <vt:lpstr>Flow</vt:lpstr>
      <vt:lpstr>Quality Improvement Program for a Healthcare Facility</vt:lpstr>
      <vt:lpstr>Introduction </vt:lpstr>
      <vt:lpstr>Purpose </vt:lpstr>
      <vt:lpstr>Domains of Quality Improvement</vt:lpstr>
      <vt:lpstr>Quality Domains: Improve Access to Quality Healthcare</vt:lpstr>
      <vt:lpstr>Contd.</vt:lpstr>
      <vt:lpstr>Domains of Quality: Improved Structures </vt:lpstr>
      <vt:lpstr>Contd. </vt:lpstr>
      <vt:lpstr>Quality Domains: Process</vt:lpstr>
      <vt:lpstr>Contd.</vt:lpstr>
      <vt:lpstr>Quality Domains: Outcome </vt:lpstr>
      <vt:lpstr>Contd. </vt:lpstr>
      <vt:lpstr>Quality Domains: Patient Experience</vt:lpstr>
      <vt:lpstr>Contd.</vt:lpstr>
      <vt:lpstr>Healthcare Employee Experience</vt:lpstr>
      <vt:lpstr>Contd. </vt:lpstr>
      <vt:lpstr>References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Quality Improvement Program for a Healthcare Facility</dc:title>
  <dc:creator>user</dc:creator>
  <cp:lastModifiedBy>Simon</cp:lastModifiedBy>
  <cp:revision>13</cp:revision>
  <dcterms:created xsi:type="dcterms:W3CDTF">2020-11-11T13:08:55Z</dcterms:created>
  <dcterms:modified xsi:type="dcterms:W3CDTF">2020-11-12T13:16:58Z</dcterms:modified>
</cp:coreProperties>
</file>